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5"/>
    <p:sldMasterId id="2147483676" r:id="rId6"/>
    <p:sldMasterId id="2147483663" r:id="rId7"/>
  </p:sldMasterIdLst>
  <p:notesMasterIdLst>
    <p:notesMasterId r:id="rId89"/>
  </p:notesMasterIdLst>
  <p:handoutMasterIdLst>
    <p:handoutMasterId r:id="rId90"/>
  </p:handoutMasterIdLst>
  <p:sldIdLst>
    <p:sldId id="256" r:id="rId8"/>
    <p:sldId id="1306" r:id="rId9"/>
    <p:sldId id="440" r:id="rId10"/>
    <p:sldId id="257" r:id="rId11"/>
    <p:sldId id="433" r:id="rId12"/>
    <p:sldId id="278" r:id="rId13"/>
    <p:sldId id="280" r:id="rId14"/>
    <p:sldId id="281" r:id="rId15"/>
    <p:sldId id="261" r:id="rId16"/>
    <p:sldId id="282" r:id="rId17"/>
    <p:sldId id="441" r:id="rId18"/>
    <p:sldId id="1307" r:id="rId19"/>
    <p:sldId id="428" r:id="rId20"/>
    <p:sldId id="1308" r:id="rId21"/>
    <p:sldId id="292" r:id="rId22"/>
    <p:sldId id="286" r:id="rId23"/>
    <p:sldId id="287" r:id="rId24"/>
    <p:sldId id="288" r:id="rId25"/>
    <p:sldId id="290" r:id="rId26"/>
    <p:sldId id="439" r:id="rId27"/>
    <p:sldId id="352" r:id="rId28"/>
    <p:sldId id="284" r:id="rId29"/>
    <p:sldId id="351" r:id="rId30"/>
    <p:sldId id="294" r:id="rId31"/>
    <p:sldId id="442" r:id="rId32"/>
    <p:sldId id="289" r:id="rId33"/>
    <p:sldId id="293"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1336" r:id="rId48"/>
    <p:sldId id="311" r:id="rId49"/>
    <p:sldId id="312" r:id="rId50"/>
    <p:sldId id="313" r:id="rId51"/>
    <p:sldId id="315" r:id="rId52"/>
    <p:sldId id="443" r:id="rId53"/>
    <p:sldId id="317" r:id="rId54"/>
    <p:sldId id="318" r:id="rId55"/>
    <p:sldId id="319" r:id="rId56"/>
    <p:sldId id="320" r:id="rId57"/>
    <p:sldId id="321" r:id="rId58"/>
    <p:sldId id="426" r:id="rId59"/>
    <p:sldId id="1309" r:id="rId60"/>
    <p:sldId id="1310" r:id="rId61"/>
    <p:sldId id="1311" r:id="rId62"/>
    <p:sldId id="1312" r:id="rId63"/>
    <p:sldId id="1313" r:id="rId64"/>
    <p:sldId id="1314" r:id="rId65"/>
    <p:sldId id="1315" r:id="rId66"/>
    <p:sldId id="424" r:id="rId67"/>
    <p:sldId id="1316" r:id="rId68"/>
    <p:sldId id="1317" r:id="rId69"/>
    <p:sldId id="1318" r:id="rId70"/>
    <p:sldId id="1319" r:id="rId71"/>
    <p:sldId id="1320" r:id="rId72"/>
    <p:sldId id="1321" r:id="rId73"/>
    <p:sldId id="1322" r:id="rId74"/>
    <p:sldId id="1323" r:id="rId75"/>
    <p:sldId id="1324" r:id="rId76"/>
    <p:sldId id="1325" r:id="rId77"/>
    <p:sldId id="1326" r:id="rId78"/>
    <p:sldId id="1327" r:id="rId79"/>
    <p:sldId id="1328" r:id="rId80"/>
    <p:sldId id="1329" r:id="rId81"/>
    <p:sldId id="1330" r:id="rId82"/>
    <p:sldId id="1331" r:id="rId83"/>
    <p:sldId id="1332" r:id="rId84"/>
    <p:sldId id="1333" r:id="rId85"/>
    <p:sldId id="1334" r:id="rId86"/>
    <p:sldId id="1335" r:id="rId87"/>
    <p:sldId id="1305" r:id="rId8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Sakhatsky" initials="MS" lastIdx="5" clrIdx="0">
    <p:extLst>
      <p:ext uri="{19B8F6BF-5375-455C-9EA6-DF929625EA0E}">
        <p15:presenceInfo xmlns:p15="http://schemas.microsoft.com/office/powerpoint/2012/main" userId="S-1-5-21-2676001572-3131771074-2776907194-275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08"/>
    <a:srgbClr val="76CDD8"/>
    <a:srgbClr val="263852"/>
    <a:srgbClr val="133C41"/>
    <a:srgbClr val="252021"/>
    <a:srgbClr val="0E343A"/>
    <a:srgbClr val="16453E"/>
    <a:srgbClr val="227987"/>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7" autoAdjust="0"/>
    <p:restoredTop sz="74476" autoAdjust="0"/>
  </p:normalViewPr>
  <p:slideViewPr>
    <p:cSldViewPr snapToGrid="0">
      <p:cViewPr varScale="1">
        <p:scale>
          <a:sx n="68" d="100"/>
          <a:sy n="68" d="100"/>
        </p:scale>
        <p:origin x="1332" y="4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6" d="100"/>
          <a:sy n="66" d="100"/>
        </p:scale>
        <p:origin x="826" y="29"/>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30T15:52:05.954" idx="1">
    <p:pos x="10" y="10"/>
    <p:text>Actually Spark is based in large part on Microsoft Dryad research project, first published in 2007</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7/10/2018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360doc.com/content/15/1105/10/7362_510880755.shtml"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backtobazics.com/category/big-data/spark/" TargetMode="External"/><Relationship Id="rId4" Type="http://schemas.openxmlformats.org/officeDocument/2006/relationships/hyperlink" Target="https://www.slideshare.net/SparkSummit/transformations-and-actions-a-visual-guide-trainin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park.apache.org/docs/latest/rdd-programming-guide.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park.apache.org/docs/latest/rdd-programming-guide.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park.apache.org/docs/latest/rdd-programming-guide.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park.apache.org/docs/latest/rdd-programming-guide.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park.apache.org/docs/latest/rdd-programming-guide.html#accumulator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spark.apache.org/docs/latest/rdd-programming-guide.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ww.tomaszezula.com/2015/12/20/apache-spark-basics-accumulators-and-broadcast-variables/"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github.com/zezutom/spark-by-example/blob/master/README.md"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www.tomaszezula.com/2015/12/20/apache-spark-basics-accumulators-and-broadcast-variabl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tomaszezula.com/2015/12/20/apache-spark-basics-accumulators-and-broadcast-variable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3864129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heart of Apache Spark is the </a:t>
            </a:r>
            <a:r>
              <a:rPr lang="en-US" b="1" dirty="0" smtClean="0"/>
              <a:t>Spark Core</a:t>
            </a:r>
            <a:r>
              <a:rPr lang="en-US" dirty="0" smtClean="0"/>
              <a:t>. It provides the distributed task dispatching, scheduling, basic input and output operations, and the RDD abstraction and APIs to manipulate it. It interacts with its scheduler to schedule tasks and it interacts with a cluster manager to send tasks to machines to be executed. The few cluster managers (Apache Mesos,</a:t>
            </a:r>
            <a:r>
              <a:rPr lang="en-US" baseline="0" dirty="0" smtClean="0"/>
              <a:t> </a:t>
            </a:r>
            <a:r>
              <a:rPr lang="en-US" dirty="0" smtClean="0"/>
              <a:t>Hadoop YARN, and recently</a:t>
            </a:r>
            <a:r>
              <a:rPr lang="en-US" baseline="0" dirty="0" smtClean="0"/>
              <a:t> Kubernetes)</a:t>
            </a:r>
            <a:r>
              <a:rPr lang="en-US" dirty="0" smtClean="0"/>
              <a:t>, manage the underlying data that we want to analyze. </a:t>
            </a:r>
          </a:p>
          <a:p>
            <a:endParaRPr lang="en-US" b="1" dirty="0" smtClean="0"/>
          </a:p>
          <a:p>
            <a:r>
              <a:rPr lang="en-US" b="1" dirty="0" smtClean="0"/>
              <a:t>Spark SQL</a:t>
            </a:r>
            <a:r>
              <a:rPr lang="en-US" dirty="0" smtClean="0"/>
              <a:t> – A new component which replaces the older Shark (SQL on Spark) project, this package provides better integration with Spark Core, it allows querying data through SQL and HiveQL and supports many data sources from Hive tables, Parquet and JSON. Spark SQL also allows developers to intermix SQL queries with the code for data manipulations with RDDs in Python, Java, and Scala. It also provides fast SQL connectivity to BI tools like Tableau or </a:t>
            </a:r>
            <a:r>
              <a:rPr lang="en-US" dirty="0" err="1" smtClean="0"/>
              <a:t>QlikView</a:t>
            </a:r>
            <a:r>
              <a:rPr lang="en-US" dirty="0" smtClean="0"/>
              <a:t>.</a:t>
            </a:r>
          </a:p>
          <a:p>
            <a:endParaRPr lang="en-US" dirty="0" smtClean="0"/>
          </a:p>
          <a:p>
            <a:r>
              <a:rPr lang="en-US" b="1" dirty="0" smtClean="0"/>
              <a:t>Spark Streaming</a:t>
            </a:r>
            <a:r>
              <a:rPr lang="en-US" dirty="0" smtClean="0"/>
              <a:t> – based on micro-batching, this component enables processing of real-time streaming data. It uses </a:t>
            </a:r>
            <a:r>
              <a:rPr lang="en-US" dirty="0" err="1" smtClean="0"/>
              <a:t>DStreams</a:t>
            </a:r>
            <a:r>
              <a:rPr lang="en-US" dirty="0" smtClean="0"/>
              <a:t>, which are series of RDDs, to process real-time data. The Spark Streaming API is very similar to the Spark Core RDD APIs, making it easy for developers to reuse and adapt code for batch to interactive or real-time applications. </a:t>
            </a:r>
          </a:p>
          <a:p>
            <a:endParaRPr lang="en-US" b="1" dirty="0" smtClean="0"/>
          </a:p>
          <a:p>
            <a:r>
              <a:rPr lang="en-US" b="1" dirty="0" smtClean="0"/>
              <a:t>MLlib</a:t>
            </a:r>
            <a:r>
              <a:rPr lang="en-US" dirty="0" smtClean="0"/>
              <a:t> – provides a library of machine learning algorithms including classification, regression, clustering, and collaborative filtering, as well as model evaluation and data import. </a:t>
            </a:r>
          </a:p>
          <a:p>
            <a:endParaRPr lang="en-US" b="1" dirty="0"/>
          </a:p>
          <a:p>
            <a:r>
              <a:rPr lang="en-US" b="1" dirty="0" err="1" smtClean="0"/>
              <a:t>GraphFrames</a:t>
            </a:r>
            <a:r>
              <a:rPr lang="en-US" dirty="0" smtClean="0"/>
              <a:t> </a:t>
            </a:r>
            <a:r>
              <a:rPr lang="en-US" dirty="0"/>
              <a:t>– </a:t>
            </a:r>
            <a:r>
              <a:rPr lang="en-US" dirty="0" smtClean="0"/>
              <a:t>which provides dataframe-based graphs. It aims to provide both the functionality of </a:t>
            </a:r>
            <a:r>
              <a:rPr lang="en-US" dirty="0" err="1" smtClean="0"/>
              <a:t>GraphX</a:t>
            </a:r>
            <a:r>
              <a:rPr lang="en-US" dirty="0" smtClean="0"/>
              <a:t> (which is now deprecated) and extended functionality taking advantage of spark data frames. This extended functionality includes motif</a:t>
            </a:r>
            <a:r>
              <a:rPr lang="en-US" baseline="0" dirty="0" smtClean="0"/>
              <a:t> finding, dataframe-based serialization and highly expressive graph queries.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2320387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Applications consist of a driver process and a set of executor processes. </a:t>
            </a:r>
          </a:p>
          <a:p>
            <a:endParaRPr lang="en-US" dirty="0" smtClean="0"/>
          </a:p>
          <a:p>
            <a:r>
              <a:rPr lang="en-US" dirty="0" smtClean="0"/>
              <a:t>The </a:t>
            </a:r>
            <a:r>
              <a:rPr lang="en-US" b="1" dirty="0" smtClean="0"/>
              <a:t>driver </a:t>
            </a:r>
            <a:r>
              <a:rPr lang="en-US" dirty="0" smtClean="0"/>
              <a:t>process sits on the driver node and is responsible for three things:</a:t>
            </a:r>
          </a:p>
          <a:p>
            <a:pPr marL="171450" indent="-171450">
              <a:buFontTx/>
              <a:buChar char="-"/>
            </a:pPr>
            <a:r>
              <a:rPr lang="en-US" dirty="0" smtClean="0"/>
              <a:t>maintaining information about the Spark application;</a:t>
            </a:r>
          </a:p>
          <a:p>
            <a:pPr marL="171450" indent="-171450">
              <a:buFontTx/>
              <a:buChar char="-"/>
            </a:pPr>
            <a:r>
              <a:rPr lang="en-US" dirty="0" smtClean="0"/>
              <a:t>responding to a user’s program;</a:t>
            </a:r>
          </a:p>
          <a:p>
            <a:pPr marL="171450" indent="-171450">
              <a:buFontTx/>
              <a:buChar char="-"/>
            </a:pPr>
            <a:r>
              <a:rPr lang="en-US" dirty="0" smtClean="0"/>
              <a:t>analyzing, distributing, and scheduling work across the executors</a:t>
            </a:r>
          </a:p>
          <a:p>
            <a:endParaRPr lang="en-US" dirty="0" smtClean="0"/>
          </a:p>
          <a:p>
            <a:r>
              <a:rPr lang="en-US" dirty="0" smtClean="0"/>
              <a:t>An </a:t>
            </a:r>
            <a:r>
              <a:rPr lang="en-US" b="1" dirty="0" smtClean="0"/>
              <a:t>executor</a:t>
            </a:r>
            <a:r>
              <a:rPr lang="en-US" dirty="0" smtClean="0"/>
              <a:t> is responsible for two things: executing code assigned to it by the driver and reporting the state of the computation back to the driver node.</a:t>
            </a:r>
          </a:p>
          <a:p>
            <a:endParaRPr lang="en-US" dirty="0" smtClean="0"/>
          </a:p>
          <a:p>
            <a:r>
              <a:rPr lang="en-US" dirty="0" smtClean="0"/>
              <a:t>The last piece for us is the </a:t>
            </a:r>
            <a:r>
              <a:rPr lang="en-US" b="1" dirty="0" smtClean="0"/>
              <a:t>cluster manager</a:t>
            </a:r>
            <a:r>
              <a:rPr lang="en-US" dirty="0" smtClean="0"/>
              <a:t>. It controls physical machines and allocates resources to Spark applications. As said before, it can be Standalone Cluster Manager, YARN, Mesos, Kubernetes. We can have multiple Spark applications running on a cluster at the same time</a:t>
            </a:r>
          </a:p>
          <a:p>
            <a:endParaRPr lang="en-US" dirty="0" smtClean="0"/>
          </a:p>
          <a:p>
            <a:endParaRPr lang="en-US" dirty="0" smtClean="0"/>
          </a:p>
          <a:p>
            <a:r>
              <a:rPr lang="en-US" dirty="0" smtClean="0"/>
              <a:t>SOURCES:</a:t>
            </a:r>
          </a:p>
          <a:p>
            <a:r>
              <a:rPr lang="en-US" dirty="0" smtClean="0"/>
              <a:t>Spark. The Definitive Guide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2769776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Applications consist of a driver process and a set of executor processes. </a:t>
            </a:r>
          </a:p>
          <a:p>
            <a:endParaRPr lang="en-US" dirty="0" smtClean="0"/>
          </a:p>
          <a:p>
            <a:r>
              <a:rPr lang="en-US" dirty="0" smtClean="0"/>
              <a:t>The </a:t>
            </a:r>
            <a:r>
              <a:rPr lang="en-US" b="1" dirty="0" smtClean="0"/>
              <a:t>driver </a:t>
            </a:r>
            <a:r>
              <a:rPr lang="en-US" dirty="0" smtClean="0"/>
              <a:t>process sits on the driver node and is responsible for three things:</a:t>
            </a:r>
          </a:p>
          <a:p>
            <a:pPr marL="171450" indent="-171450">
              <a:buFontTx/>
              <a:buChar char="-"/>
            </a:pPr>
            <a:r>
              <a:rPr lang="en-US" dirty="0" smtClean="0"/>
              <a:t>maintaining information about the Spark application;</a:t>
            </a:r>
          </a:p>
          <a:p>
            <a:pPr marL="171450" indent="-171450">
              <a:buFontTx/>
              <a:buChar char="-"/>
            </a:pPr>
            <a:r>
              <a:rPr lang="en-US" dirty="0" smtClean="0"/>
              <a:t>responding to a user’s program;</a:t>
            </a:r>
          </a:p>
          <a:p>
            <a:pPr marL="171450" indent="-171450">
              <a:buFontTx/>
              <a:buChar char="-"/>
            </a:pPr>
            <a:r>
              <a:rPr lang="en-US" dirty="0" smtClean="0"/>
              <a:t>analyzing, distributing, and scheduling work across the executors</a:t>
            </a:r>
          </a:p>
          <a:p>
            <a:endParaRPr lang="en-US" dirty="0" smtClean="0"/>
          </a:p>
          <a:p>
            <a:r>
              <a:rPr lang="en-US" dirty="0" smtClean="0"/>
              <a:t>An </a:t>
            </a:r>
            <a:r>
              <a:rPr lang="en-US" b="1" dirty="0" smtClean="0"/>
              <a:t>executor</a:t>
            </a:r>
            <a:r>
              <a:rPr lang="en-US" dirty="0" smtClean="0"/>
              <a:t> is responsible for two things: executing code assigned to it by the driver and reporting the state of the computation back to the driver node.</a:t>
            </a:r>
          </a:p>
          <a:p>
            <a:endParaRPr lang="en-US" dirty="0" smtClean="0"/>
          </a:p>
          <a:p>
            <a:r>
              <a:rPr lang="en-US" dirty="0" smtClean="0"/>
              <a:t>The last piece for us is the </a:t>
            </a:r>
            <a:r>
              <a:rPr lang="en-US" b="1" dirty="0" smtClean="0"/>
              <a:t>cluster manager</a:t>
            </a:r>
            <a:r>
              <a:rPr lang="en-US" dirty="0" smtClean="0"/>
              <a:t>. It controls physical machines and allocates resources to Spark applications. As said before, it can be Standalone Cluster Manager, YARN, Mesos, Kubernetes. We can have multiple Spark applications running on a cluster at the same time</a:t>
            </a:r>
          </a:p>
          <a:p>
            <a:endParaRPr lang="en-US" dirty="0" smtClean="0"/>
          </a:p>
          <a:p>
            <a:endParaRPr lang="en-US" dirty="0" smtClean="0"/>
          </a:p>
          <a:p>
            <a:r>
              <a:rPr lang="en-US" dirty="0" smtClean="0"/>
              <a:t>SOURCES:</a:t>
            </a:r>
          </a:p>
          <a:p>
            <a:r>
              <a:rPr lang="en-US" dirty="0" smtClean="0"/>
              <a:t>Spark. The Definitive Guide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4286885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 </a:t>
            </a:r>
            <a:r>
              <a:rPr lang="en-US" b="1" dirty="0"/>
              <a:t>Spark driver </a:t>
            </a:r>
            <a:r>
              <a:rPr lang="en-US" dirty="0"/>
              <a:t>(aka an application’s driver process) is a JVM process that hosts </a:t>
            </a:r>
            <a:r>
              <a:rPr lang="en-US" dirty="0" err="1"/>
              <a:t>SparkContext</a:t>
            </a:r>
            <a:r>
              <a:rPr lang="en-US" dirty="0"/>
              <a:t> for a Spark application. It is the master node in a Spark application.</a:t>
            </a:r>
          </a:p>
          <a:p>
            <a:pPr marL="0" indent="0">
              <a:buFontTx/>
              <a:buNone/>
            </a:pPr>
            <a:r>
              <a:rPr lang="en-US" dirty="0"/>
              <a:t>It is the cockpit of jobs and tasks execution (using </a:t>
            </a:r>
            <a:r>
              <a:rPr lang="en-US" dirty="0" err="1"/>
              <a:t>DAGScheduler</a:t>
            </a:r>
            <a:r>
              <a:rPr lang="en-US" dirty="0"/>
              <a:t> and Task Scheduler). It hosts Web UI for the environment.</a:t>
            </a:r>
          </a:p>
          <a:p>
            <a:pPr marL="0" indent="0">
              <a:buFontTx/>
              <a:buNone/>
            </a:pPr>
            <a:endParaRPr lang="en-US" dirty="0"/>
          </a:p>
          <a:p>
            <a:pPr marL="0" indent="0">
              <a:buFontTx/>
              <a:buNone/>
            </a:pPr>
            <a:r>
              <a:rPr lang="en-US" dirty="0"/>
              <a:t>As already said, driver has many responsibilities</a:t>
            </a:r>
          </a:p>
          <a:p>
            <a:pPr marL="171450" indent="-171450">
              <a:buFontTx/>
              <a:buChar char="-"/>
            </a:pPr>
            <a:r>
              <a:rPr lang="en-US" dirty="0"/>
              <a:t>splits application into tasks and schedules them to run on executors</a:t>
            </a:r>
          </a:p>
          <a:p>
            <a:pPr marL="171450" indent="-171450">
              <a:buFontTx/>
              <a:buChar char="-"/>
            </a:pPr>
            <a:r>
              <a:rPr lang="en-US" dirty="0"/>
              <a:t>spawns tasks across workers (using task scheduler)</a:t>
            </a:r>
          </a:p>
          <a:p>
            <a:pPr marL="171450" indent="-171450">
              <a:buFontTx/>
              <a:buChar char="-"/>
            </a:pPr>
            <a:r>
              <a:rPr lang="en-US" dirty="0"/>
              <a:t>coordinates workers and overall execution of tasks</a:t>
            </a:r>
          </a:p>
          <a:p>
            <a:pPr marL="171450" indent="-171450">
              <a:buFontTx/>
              <a:buChar char="-"/>
            </a:pPr>
            <a:endParaRPr lang="en-US" dirty="0"/>
          </a:p>
          <a:p>
            <a:pPr marL="0" indent="0">
              <a:buFontTx/>
              <a:buNone/>
            </a:pPr>
            <a:r>
              <a:rPr lang="en-US" dirty="0"/>
              <a:t>It also requires many additional services, like:</a:t>
            </a:r>
          </a:p>
          <a:p>
            <a:pPr marL="171450" indent="-171450">
              <a:buFontTx/>
              <a:buChar char="-"/>
            </a:pPr>
            <a:r>
              <a:rPr lang="en-US" dirty="0" err="1"/>
              <a:t>ShuffleManager</a:t>
            </a:r>
            <a:r>
              <a:rPr lang="en-US" dirty="0"/>
              <a:t> to track shuffle dependencies </a:t>
            </a:r>
          </a:p>
          <a:p>
            <a:pPr marL="171450" indent="-171450">
              <a:buFontTx/>
              <a:buChar char="-"/>
            </a:pPr>
            <a:r>
              <a:rPr lang="en-US" dirty="0" err="1"/>
              <a:t>MemoryManager</a:t>
            </a:r>
            <a:r>
              <a:rPr lang="en-US" dirty="0"/>
              <a:t> to manage shared memory for execution and storage (execution memory is used for computation in shuffles, joins, sorts and aggregations; shared memory is used for caching and propagating internal data across the nodes in cluster)</a:t>
            </a:r>
          </a:p>
          <a:p>
            <a:pPr marL="171450" indent="-171450">
              <a:buFontTx/>
              <a:buChar char="-"/>
            </a:pPr>
            <a:r>
              <a:rPr lang="en-US" dirty="0" err="1"/>
              <a:t>BroadcastManager</a:t>
            </a:r>
            <a:r>
              <a:rPr lang="en-US" dirty="0"/>
              <a:t> to manage broadcast variables (we will talk on them later)</a:t>
            </a:r>
          </a:p>
          <a:p>
            <a:pPr marL="171450" indent="-171450">
              <a:buFontTx/>
              <a:buChar char="-"/>
            </a:pPr>
            <a:r>
              <a:rPr lang="en-US" dirty="0"/>
              <a:t>Etc. etc.</a:t>
            </a:r>
          </a:p>
          <a:p>
            <a:pPr marL="0" indent="0">
              <a:buFontTx/>
              <a:buNone/>
            </a:pPr>
            <a:endParaRPr lang="en-US" dirty="0"/>
          </a:p>
          <a:p>
            <a:pPr marL="0" indent="0">
              <a:buFontTx/>
              <a:buNone/>
            </a:pPr>
            <a:r>
              <a:rPr lang="en-US" dirty="0"/>
              <a:t>SOURCES:</a:t>
            </a:r>
          </a:p>
          <a:p>
            <a:r>
              <a:rPr lang="en-US" dirty="0"/>
              <a:t>- https://jaceklaskowski.gitbooks.io/mastering-apache-spark/content/spark-driver.html</a:t>
            </a:r>
          </a:p>
        </p:txBody>
      </p:sp>
      <p:sp>
        <p:nvSpPr>
          <p:cNvPr id="4" name="Slide Number Placeholder 3"/>
          <p:cNvSpPr>
            <a:spLocks noGrp="1"/>
          </p:cNvSpPr>
          <p:nvPr>
            <p:ph type="sldNum" sz="quarter" idx="10"/>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23837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Spark Context</a:t>
            </a:r>
            <a:r>
              <a:rPr lang="en-US" dirty="0"/>
              <a:t> is the heart of a Spark application.</a:t>
            </a:r>
          </a:p>
          <a:p>
            <a:endParaRPr lang="en-US" dirty="0"/>
          </a:p>
          <a:p>
            <a:r>
              <a:rPr lang="en-US" dirty="0"/>
              <a:t>Spark context sets up internal services and establishes a connection to a Spark execution environment.</a:t>
            </a:r>
          </a:p>
          <a:p>
            <a:endParaRPr lang="en-US" dirty="0"/>
          </a:p>
          <a:p>
            <a:r>
              <a:rPr lang="en-US" dirty="0"/>
              <a:t>Once a </a:t>
            </a:r>
            <a:r>
              <a:rPr lang="en-US" dirty="0" err="1"/>
              <a:t>SparkContext</a:t>
            </a:r>
            <a:r>
              <a:rPr lang="en-US" dirty="0"/>
              <a:t> is created you can use it to create RDDs, accumulators and broadcast variables, access Spark services and run jobs (until </a:t>
            </a:r>
            <a:r>
              <a:rPr lang="en-US" dirty="0" err="1"/>
              <a:t>SparkContext</a:t>
            </a:r>
            <a:r>
              <a:rPr lang="en-US" dirty="0"/>
              <a:t> is stopped).</a:t>
            </a:r>
          </a:p>
          <a:p>
            <a:endParaRPr lang="en-US" dirty="0"/>
          </a:p>
          <a:p>
            <a:r>
              <a:rPr lang="en-US" dirty="0"/>
              <a:t>A Spark context is essentially a client of Spark’s execution environment and acts as the master of your Spark application (don’t get confused with the other meaning of Master in Spark, though).</a:t>
            </a:r>
          </a:p>
          <a:p>
            <a:endParaRPr lang="en-US" dirty="0"/>
          </a:p>
          <a:p>
            <a:r>
              <a:rPr lang="en-US" dirty="0"/>
              <a:t>There is only one </a:t>
            </a:r>
            <a:r>
              <a:rPr lang="en-US" dirty="0" err="1"/>
              <a:t>SparkContext</a:t>
            </a:r>
            <a:r>
              <a:rPr lang="en-US" dirty="0"/>
              <a:t> per JVM. Although you may see </a:t>
            </a:r>
            <a:r>
              <a:rPr lang="en-US" dirty="0" err="1"/>
              <a:t>spark.driver.allowMultipleContexts</a:t>
            </a:r>
            <a:r>
              <a:rPr lang="en-US" dirty="0"/>
              <a:t> option, it is misleading as this one is used for internal Spark tests…</a:t>
            </a:r>
          </a:p>
          <a:p>
            <a:endParaRPr lang="en-US" dirty="0"/>
          </a:p>
          <a:p>
            <a:r>
              <a:rPr lang="en-US" dirty="0"/>
              <a:t>SOURCES:</a:t>
            </a:r>
          </a:p>
          <a:p>
            <a:r>
              <a:rPr lang="en-US" dirty="0"/>
              <a:t>- https://jaceklaskowski.gitbooks.io/mastering-apache-spark/content/spark-SparkContext.html#creating-instance</a:t>
            </a:r>
          </a:p>
        </p:txBody>
      </p:sp>
      <p:sp>
        <p:nvSpPr>
          <p:cNvPr id="4" name="Slide Number Placeholder 3"/>
          <p:cNvSpPr>
            <a:spLocks noGrp="1"/>
          </p:cNvSpPr>
          <p:nvPr>
            <p:ph type="sldNum" sz="quarter" idx="10"/>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335133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talk about Spark Context, there is another thing which comes along – a Spark Session. Prior to Spark 2.0.0, the three main connection objects were </a:t>
            </a:r>
            <a:r>
              <a:rPr lang="en-US" dirty="0" err="1"/>
              <a:t>SparkContext</a:t>
            </a:r>
            <a:r>
              <a:rPr lang="en-US" dirty="0"/>
              <a:t>, </a:t>
            </a:r>
            <a:r>
              <a:rPr lang="en-US" dirty="0" err="1"/>
              <a:t>SqlContext</a:t>
            </a:r>
            <a:r>
              <a:rPr lang="en-US" dirty="0"/>
              <a:t>, and </a:t>
            </a:r>
            <a:r>
              <a:rPr lang="en-US" dirty="0" err="1"/>
              <a:t>HiveContext</a:t>
            </a:r>
            <a:r>
              <a:rPr lang="en-US" dirty="0"/>
              <a:t>. The </a:t>
            </a:r>
            <a:r>
              <a:rPr lang="en-US" dirty="0" err="1"/>
              <a:t>SparkContext</a:t>
            </a:r>
            <a:r>
              <a:rPr lang="en-US" dirty="0"/>
              <a:t> object was the connection to a Spark execution environment and created RDDs and others, </a:t>
            </a:r>
            <a:r>
              <a:rPr lang="en-US" dirty="0" err="1"/>
              <a:t>SQLContext</a:t>
            </a:r>
            <a:r>
              <a:rPr lang="en-US" dirty="0"/>
              <a:t> worked with </a:t>
            </a:r>
            <a:r>
              <a:rPr lang="en-US" dirty="0" err="1"/>
              <a:t>SparkSQL</a:t>
            </a:r>
            <a:r>
              <a:rPr lang="en-US" dirty="0"/>
              <a:t> in the background of </a:t>
            </a:r>
            <a:r>
              <a:rPr lang="en-US" dirty="0" err="1"/>
              <a:t>SparkContext</a:t>
            </a:r>
            <a:r>
              <a:rPr lang="en-US" dirty="0"/>
              <a:t>, and </a:t>
            </a:r>
            <a:r>
              <a:rPr lang="en-US" dirty="0" err="1"/>
              <a:t>HiveContext</a:t>
            </a:r>
            <a:r>
              <a:rPr lang="en-US" dirty="0"/>
              <a:t> interacted with the Hive stores.</a:t>
            </a:r>
          </a:p>
          <a:p>
            <a:endParaRPr lang="en-US" dirty="0"/>
          </a:p>
          <a:p>
            <a:r>
              <a:rPr lang="en-US" dirty="0"/>
              <a:t>Spark 2.0.0 introduced Datasets/</a:t>
            </a:r>
            <a:r>
              <a:rPr lang="en-US" dirty="0" err="1"/>
              <a:t>DataFrames</a:t>
            </a:r>
            <a:r>
              <a:rPr lang="en-US" dirty="0"/>
              <a:t> as the main distributed data abstraction interface and the </a:t>
            </a:r>
            <a:r>
              <a:rPr lang="en-US" dirty="0" err="1"/>
              <a:t>SparkSession</a:t>
            </a:r>
            <a:r>
              <a:rPr lang="en-US" dirty="0"/>
              <a:t> object as the entry point to a Spark execution environment. I.e. </a:t>
            </a:r>
            <a:r>
              <a:rPr lang="en-US" dirty="0" err="1"/>
              <a:t>SparkSession</a:t>
            </a:r>
            <a:r>
              <a:rPr lang="en-US" dirty="0"/>
              <a:t> has merged </a:t>
            </a:r>
            <a:r>
              <a:rPr lang="en-US" dirty="0" err="1"/>
              <a:t>SparkContext</a:t>
            </a:r>
            <a:r>
              <a:rPr lang="en-US" dirty="0"/>
              <a:t>, </a:t>
            </a:r>
            <a:r>
              <a:rPr lang="en-US" dirty="0" err="1"/>
              <a:t>StreamingContext</a:t>
            </a:r>
            <a:r>
              <a:rPr lang="en-US" dirty="0"/>
              <a:t>, </a:t>
            </a:r>
            <a:r>
              <a:rPr lang="en-US" dirty="0" err="1"/>
              <a:t>SQLContext</a:t>
            </a:r>
            <a:r>
              <a:rPr lang="en-US" dirty="0"/>
              <a:t> and </a:t>
            </a:r>
            <a:r>
              <a:rPr lang="en-US" dirty="0" err="1"/>
              <a:t>HiveContext</a:t>
            </a:r>
            <a:r>
              <a:rPr lang="en-US" dirty="0"/>
              <a:t> in one object.</a:t>
            </a:r>
          </a:p>
          <a:p>
            <a:endParaRPr lang="en-US" dirty="0"/>
          </a:p>
          <a:p>
            <a:r>
              <a:rPr lang="en-US" sz="900" b="0" i="0" u="none" strike="noStrike" kern="1200" baseline="0" dirty="0">
                <a:solidFill>
                  <a:schemeClr val="tx1"/>
                </a:solidFill>
                <a:latin typeface="+mn-lt"/>
                <a:ea typeface="+mn-ea"/>
                <a:cs typeface="+mn-cs"/>
              </a:rPr>
              <a:t>As we will see later, the </a:t>
            </a:r>
            <a:r>
              <a:rPr lang="en-US" sz="900" b="0" i="0" u="none" strike="noStrike" kern="1200" baseline="0" dirty="0" err="1">
                <a:solidFill>
                  <a:schemeClr val="tx1"/>
                </a:solidFill>
                <a:latin typeface="+mn-lt"/>
                <a:ea typeface="+mn-ea"/>
                <a:cs typeface="+mn-cs"/>
              </a:rPr>
              <a:t>SparkSession</a:t>
            </a:r>
            <a:r>
              <a:rPr lang="en-US" sz="900" b="0" i="0" u="none" strike="noStrike" kern="1200" baseline="0" dirty="0">
                <a:solidFill>
                  <a:schemeClr val="tx1"/>
                </a:solidFill>
                <a:latin typeface="+mn-lt"/>
                <a:ea typeface="+mn-ea"/>
                <a:cs typeface="+mn-cs"/>
              </a:rPr>
              <a:t> object unifies more than the context; it also unifies the process of reading data in different formats.</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SOURCES:</a:t>
            </a:r>
          </a:p>
          <a:p>
            <a:pPr marL="171450" indent="-171450">
              <a:buFontTx/>
              <a:buChar char="-"/>
            </a:pPr>
            <a:r>
              <a:rPr lang="en-US" sz="900" b="0" i="0" u="none" strike="noStrike" kern="1200" baseline="0" dirty="0">
                <a:solidFill>
                  <a:schemeClr val="tx1"/>
                </a:solidFill>
                <a:latin typeface="+mn-lt"/>
                <a:ea typeface="+mn-ea"/>
                <a:cs typeface="+mn-cs"/>
              </a:rPr>
              <a:t>Fast Data Processing with Spark 2</a:t>
            </a:r>
          </a:p>
          <a:p>
            <a:pPr marL="171450" indent="-171450">
              <a:buFontTx/>
              <a:buChar char="-"/>
            </a:pPr>
            <a:r>
              <a:rPr lang="en-US" sz="900" b="0" i="0" u="none" strike="noStrike" kern="1200" baseline="0" dirty="0">
                <a:solidFill>
                  <a:schemeClr val="tx1"/>
                </a:solidFill>
                <a:latin typeface="+mn-lt"/>
                <a:ea typeface="+mn-ea"/>
                <a:cs typeface="+mn-cs"/>
              </a:rPr>
              <a:t>https://jaceklaskowski.gitbooks.io/mastering-spark-sql/spark-sql-SparkSession.html</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958425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Executor is responsible for two things: </a:t>
            </a:r>
          </a:p>
          <a:p>
            <a:pPr marL="171450" indent="-171450">
              <a:buFontTx/>
              <a:buChar char="-"/>
            </a:pPr>
            <a:r>
              <a:rPr lang="en-US" dirty="0"/>
              <a:t>executing code assigned to it by the driver;</a:t>
            </a:r>
          </a:p>
          <a:p>
            <a:pPr marL="171450" indent="-171450">
              <a:buFontTx/>
              <a:buChar char="-"/>
            </a:pPr>
            <a:r>
              <a:rPr lang="en-US" dirty="0"/>
              <a:t>reporting the state of the computation back to the driver node;</a:t>
            </a:r>
          </a:p>
          <a:p>
            <a:pPr marL="0" indent="0">
              <a:buFontTx/>
              <a:buNone/>
            </a:pPr>
            <a:endParaRPr lang="en-US" dirty="0"/>
          </a:p>
          <a:p>
            <a:pPr marL="0" indent="0">
              <a:buFontTx/>
              <a:buNone/>
            </a:pPr>
            <a:r>
              <a:rPr lang="en-US" dirty="0"/>
              <a:t>Executors are managed exclusively by executor backends (part of Cluster Managers). They are identified by id and host on which they run.</a:t>
            </a:r>
          </a:p>
          <a:p>
            <a:pPr marL="0" indent="0">
              <a:buFontTx/>
              <a:buNone/>
            </a:pPr>
            <a:endParaRPr lang="en-US" dirty="0"/>
          </a:p>
          <a:p>
            <a:pPr marL="0" indent="0">
              <a:buFontTx/>
              <a:buNone/>
            </a:pPr>
            <a:r>
              <a:rPr lang="en-US" dirty="0"/>
              <a:t>Executors provide in-memory storage for RDDs that are cached in Spark applications and report heartbeat and partial metrics for active tasks to Driver node. It is recommended to have as many executors as data nodes and as many cores as you can get from the cluster.</a:t>
            </a:r>
          </a:p>
          <a:p>
            <a:pPr marL="171450" indent="-171450">
              <a:buFontTx/>
              <a:buChar char="-"/>
            </a:pPr>
            <a:endParaRPr lang="en-US" dirty="0"/>
          </a:p>
          <a:p>
            <a:pPr marL="0" indent="0">
              <a:buFontTx/>
              <a:buNone/>
            </a:pPr>
            <a:r>
              <a:rPr lang="en-US" dirty="0"/>
              <a:t>SOURCES:</a:t>
            </a:r>
          </a:p>
          <a:p>
            <a:pPr marL="171450" indent="-171450">
              <a:buFontTx/>
              <a:buChar char="-"/>
            </a:pPr>
            <a:r>
              <a:rPr lang="en-US" dirty="0"/>
              <a:t>Spark. The Definitive Guide</a:t>
            </a:r>
          </a:p>
          <a:p>
            <a:pPr marL="171450" indent="-171450">
              <a:buFontTx/>
              <a:buChar char="-"/>
            </a:pPr>
            <a:r>
              <a:rPr lang="en-US" dirty="0"/>
              <a:t>https://jaceklaskowski.gitbooks.io/mastering-apache-spark/content/spark-Executor.html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110776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uses a master/worker architecture. There is a </a:t>
            </a:r>
            <a:r>
              <a:rPr lang="en-US" b="1" dirty="0"/>
              <a:t>driver</a:t>
            </a:r>
            <a:r>
              <a:rPr lang="en-US" dirty="0"/>
              <a:t> that talks to a single coordinator called master that manages </a:t>
            </a:r>
            <a:r>
              <a:rPr lang="en-US" b="1" dirty="0"/>
              <a:t>workers</a:t>
            </a:r>
            <a:r>
              <a:rPr lang="en-US" dirty="0"/>
              <a:t> in which </a:t>
            </a:r>
            <a:r>
              <a:rPr lang="en-US" b="1" dirty="0"/>
              <a:t>executors</a:t>
            </a:r>
            <a:r>
              <a:rPr lang="en-US" dirty="0"/>
              <a:t> run.</a:t>
            </a:r>
          </a:p>
          <a:p>
            <a:endParaRPr lang="en-US" dirty="0"/>
          </a:p>
          <a:p>
            <a:r>
              <a:rPr lang="en-US" dirty="0"/>
              <a:t>The driver and the executors run in their own Java processes. You can run them all on the same (</a:t>
            </a:r>
            <a:r>
              <a:rPr lang="en-US" i="1" dirty="0"/>
              <a:t>horizontal cluster</a:t>
            </a:r>
            <a:r>
              <a:rPr lang="en-US" dirty="0"/>
              <a:t>) or separate machines (</a:t>
            </a:r>
            <a:r>
              <a:rPr lang="en-US" i="1" dirty="0"/>
              <a:t>vertical cluster</a:t>
            </a:r>
            <a:r>
              <a:rPr lang="en-US" dirty="0"/>
              <a:t>) or in a mixed machine configuration.</a:t>
            </a:r>
          </a:p>
          <a:p>
            <a:endParaRPr lang="en-US" dirty="0"/>
          </a:p>
          <a:p>
            <a:r>
              <a:rPr lang="en-US" dirty="0"/>
              <a:t>SOURCES:</a:t>
            </a:r>
          </a:p>
          <a:p>
            <a:r>
              <a:rPr lang="en-US" dirty="0"/>
              <a:t>https://jaceklaskowski.gitbooks.io/mastering-apache-spark/content/spark-architecture.html</a:t>
            </a:r>
          </a:p>
        </p:txBody>
      </p:sp>
      <p:sp>
        <p:nvSpPr>
          <p:cNvPr id="4" name="Slide Number Placeholder 3"/>
          <p:cNvSpPr>
            <a:spLocks noGrp="1"/>
          </p:cNvSpPr>
          <p:nvPr>
            <p:ph type="sldNum" sz="quarter" idx="10"/>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1475946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t>So far  we talked about Spark Components, but nothing about data or transformation.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t>Spark operates on </a:t>
            </a:r>
            <a:r>
              <a:rPr lang="en-US" b="1" dirty="0"/>
              <a:t>RDDs </a:t>
            </a:r>
            <a:r>
              <a:rPr lang="en-US" b="0" dirty="0"/>
              <a:t>- Resilient Distributed Dataset. We will have a deep dive into RDDs later on, for now we just need to know that this is a fundamental data abstraction in Spark. Essentially </a:t>
            </a:r>
            <a:r>
              <a:rPr lang="en-US" dirty="0"/>
              <a:t>it is Spark representation of a set of data, spread across multiple machines, with APIs to let you act on it. Formally, an RDD is a read-only, partitioned collection of records.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a:t>
            </a:r>
            <a:r>
              <a:rPr lang="en-US" b="1" dirty="0"/>
              <a:t>Job</a:t>
            </a:r>
            <a:r>
              <a:rPr lang="en-US" dirty="0"/>
              <a:t> is top level execution for any Spark application; which corresponds to an action.  This action is called by driver program. Job is composed by a set of tasks arranged in stages. Computing a job is equivalent to computing the partitions of the RDD the action has been executed upon. Job submission happens right after the call an action.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A </a:t>
            </a:r>
            <a:r>
              <a:rPr lang="en-US" b="1" dirty="0"/>
              <a:t>stage</a:t>
            </a:r>
            <a:r>
              <a:rPr lang="en-US" dirty="0"/>
              <a:t> is a physical unit of execution. It is a step in a physical execution plan. A stage is a set of parallel tasks — one task per partition. In other words, a Spark job is a computation with that computation sliced into stages.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Task</a:t>
            </a:r>
            <a:r>
              <a:rPr lang="en-US" dirty="0"/>
              <a:t> (aka </a:t>
            </a:r>
            <a:r>
              <a:rPr lang="en-US" i="1" dirty="0"/>
              <a:t>command</a:t>
            </a:r>
            <a:r>
              <a:rPr lang="en-US" dirty="0"/>
              <a:t>) is the smallest individual unit of execution that is launched to compute a RDD partition.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dirty="0"/>
              <a:t>http://dataottam.com/2017/12/09/the-4-key-concepts-in-the-anatomy-of-an-apache-spark-job/</a:t>
            </a:r>
          </a:p>
          <a:p>
            <a:pPr marL="171450" indent="-171450">
              <a:buFontTx/>
              <a:buChar char="-"/>
            </a:pPr>
            <a:r>
              <a:rPr lang="en-US" dirty="0"/>
              <a:t>https://jaceklaskowski.gitbooks.io/mastering-apache-spark/spark-dagscheduler-jobs.html</a:t>
            </a:r>
          </a:p>
          <a:p>
            <a:pPr marL="171450" indent="-171450">
              <a:buFontTx/>
              <a:buChar char="-"/>
            </a:pPr>
            <a:r>
              <a:rPr lang="en-US" dirty="0"/>
              <a:t>https://jaceklaskowski.gitbooks.io/mastering-apache-spark/spark-DAGScheduler-Stage.html</a:t>
            </a:r>
          </a:p>
          <a:p>
            <a:pPr marL="171450" indent="-171450">
              <a:buFontTx/>
              <a:buChar char="-"/>
            </a:pPr>
            <a:r>
              <a:rPr lang="en-US" dirty="0"/>
              <a:t>https://jaceklaskowski.gitbooks.io/mastering-apache-spark/spark-taskscheduler-tasks.html</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230544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notion in Spark is DAG.</a:t>
            </a:r>
          </a:p>
          <a:p>
            <a:endParaRPr lang="en-US" dirty="0"/>
          </a:p>
          <a:p>
            <a:r>
              <a:rPr lang="en-US" dirty="0" smtClean="0"/>
              <a:t>Wikipedia</a:t>
            </a:r>
            <a:r>
              <a:rPr lang="en-US" dirty="0"/>
              <a:t>: In mathematics and computer science, a directed acyclic graph (DAG /ˈ</a:t>
            </a:r>
            <a:r>
              <a:rPr lang="en-US" dirty="0" err="1"/>
              <a:t>dæɡ</a:t>
            </a:r>
            <a:r>
              <a:rPr lang="en-US" dirty="0"/>
              <a:t>/), is a finite directed graph with no directed cycles. That is, it consists of finitely many vertices and edges, with each edge directed from one vertex to another, such that there is no way to start at any vertex v and follow a consistently-directed sequence of edges that eventually loops back to v again. Equivalently, a DAG is a directed graph that has a topological ordering, a sequence of the vertices such that every edge is directed from earlier to later in the sequence.</a:t>
            </a:r>
          </a:p>
          <a:p>
            <a:endParaRPr lang="en-US" dirty="0"/>
          </a:p>
          <a:p>
            <a:r>
              <a:rPr lang="en-US" dirty="0"/>
              <a:t>Adding the red edges to the blue directed acyclic graph produces another DAG, the transitive closure of the blue graph (transitive closure is the graph with the most edges that represents the same reachability relation).</a:t>
            </a:r>
          </a:p>
          <a:p>
            <a:endParaRPr lang="en-US" dirty="0"/>
          </a:p>
          <a:p>
            <a:r>
              <a:rPr lang="en-US" dirty="0"/>
              <a:t>So DAG contains a sequence of vertices such that every edge is directed from earlier to later in the sequence. It is a strict generalization of MapReduce model. The limitations of Hadoop MapReduce became a key point to introduce DAG in Spark. The computation through MapReduce is carried in three steps:</a:t>
            </a:r>
          </a:p>
          <a:p>
            <a:endParaRPr lang="en-US" dirty="0"/>
          </a:p>
          <a:p>
            <a:pPr marL="228600" indent="-228600">
              <a:buAutoNum type="arabicPeriod"/>
            </a:pPr>
            <a:r>
              <a:rPr lang="en-US" dirty="0"/>
              <a:t>The data is read from HDFS.</a:t>
            </a:r>
          </a:p>
          <a:p>
            <a:pPr marL="228600" indent="-228600">
              <a:buAutoNum type="arabicPeriod" startAt="2"/>
            </a:pPr>
            <a:r>
              <a:rPr lang="en-US" dirty="0"/>
              <a:t>Map and Reduce operations are applied.</a:t>
            </a:r>
          </a:p>
          <a:p>
            <a:pPr marL="228600" indent="-228600">
              <a:buAutoNum type="arabicPeriod" startAt="3"/>
            </a:pPr>
            <a:r>
              <a:rPr lang="en-US" dirty="0"/>
              <a:t>The computed result is written back to HDFS.</a:t>
            </a:r>
          </a:p>
          <a:p>
            <a:pPr marL="0" indent="0">
              <a:buNone/>
            </a:pPr>
            <a:endParaRPr lang="en-US" dirty="0"/>
          </a:p>
          <a:p>
            <a:pPr marL="0" indent="0">
              <a:buNone/>
            </a:pPr>
            <a:r>
              <a:rPr lang="en-US" dirty="0"/>
              <a:t>Each MapReduce operation is independent of each other and Hadoop has no idea of which Map reduce would come next. Sometimes for some iteration, it is irrelevant to read and write back the immediate result between two map-reduce jobs. In multiple-step, till the completion of the previous job all the jobs are blocked from the beginning. As a result, complex computation can require a long time with small data volume.</a:t>
            </a:r>
          </a:p>
          <a:p>
            <a:pPr marL="0" indent="0">
              <a:buNone/>
            </a:pPr>
            <a:endParaRPr lang="en-US" dirty="0"/>
          </a:p>
          <a:p>
            <a:pPr marL="0" indent="0">
              <a:buNone/>
            </a:pPr>
            <a:r>
              <a:rPr lang="en-US" dirty="0"/>
              <a:t>While in Spark, a DAG (Directed Acyclic Graph) of consecutive computation stages is formed. In this way, the execution plan is optimized, e.g. to minimize shuffling data around. In contrast, it is done manually in MapReduce by tuning each MapReduce step.</a:t>
            </a:r>
          </a:p>
          <a:p>
            <a:endParaRPr lang="en-US" dirty="0"/>
          </a:p>
          <a:p>
            <a:r>
              <a:rPr lang="en-US" dirty="0"/>
              <a:t>SOURCES:</a:t>
            </a:r>
          </a:p>
          <a:p>
            <a:r>
              <a:rPr lang="en-US" dirty="0"/>
              <a:t>https://en.wikipedia.org/wiki/Directed_acyclic_graph</a:t>
            </a:r>
          </a:p>
          <a:p>
            <a:r>
              <a:rPr lang="en-US" dirty="0"/>
              <a:t>https://data-flair.training/blogs/dag-in-apache-spark/</a:t>
            </a:r>
          </a:p>
        </p:txBody>
      </p:sp>
      <p:sp>
        <p:nvSpPr>
          <p:cNvPr id="4" name="Slide Number Placeholder 3"/>
          <p:cNvSpPr>
            <a:spLocks noGrp="1"/>
          </p:cNvSpPr>
          <p:nvPr>
            <p:ph type="sldNum" sz="quarter" idx="10"/>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25186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Apache Spark </a:t>
            </a:r>
            <a:r>
              <a:rPr lang="en-US" dirty="0"/>
              <a:t>is an open-source cluster-computing framework designed for speed and ease of use.  Spark is well-known for its in-memory performance, but that has also given rise to misconceptions about its on-disk abilities. Spark is in fact a general execution engine – which has a greatly improved performance both in-memory as well as on-disk, when compared with older frameworks like MapReduce. </a:t>
            </a:r>
          </a:p>
          <a:p>
            <a:endParaRPr lang="en-US" b="1" dirty="0"/>
          </a:p>
          <a:p>
            <a:r>
              <a:rPr lang="en-US" b="1" dirty="0"/>
              <a:t>Apache Spark</a:t>
            </a:r>
            <a:r>
              <a:rPr lang="en-US" dirty="0"/>
              <a:t> has created a lot of buzz recently. In fact, beyond the buzz, Apache Spark has seen phenomenal adoption and has been marked out as the successor to Hadoop MapReduce.</a:t>
            </a:r>
          </a:p>
          <a:p>
            <a:endParaRPr lang="en-US" dirty="0"/>
          </a:p>
          <a:p>
            <a:r>
              <a:rPr lang="en-US" dirty="0"/>
              <a:t>Spark is highly accessible, offering few API for Scala, Java, Python, R, and SQL. Another important things, which makes Spark an </a:t>
            </a:r>
            <a:r>
              <a:rPr lang="en-US" dirty="0" smtClean="0"/>
              <a:t>interesting </a:t>
            </a:r>
            <a:r>
              <a:rPr lang="en-US" dirty="0"/>
              <a:t>option is the amount of integrated libraries</a:t>
            </a:r>
            <a:r>
              <a:rPr lang="en-US" baseline="0" dirty="0"/>
              <a:t> (machine learning, sql, streaming). We will take a look at it later on.</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a:t>
            </a:fld>
            <a:endParaRPr lang="en-US"/>
          </a:p>
        </p:txBody>
      </p:sp>
    </p:spTree>
    <p:extLst>
      <p:ext uri="{BB962C8B-B14F-4D97-AF65-F5344CB8AC3E}">
        <p14:creationId xmlns:p14="http://schemas.microsoft.com/office/powerpoint/2010/main" val="6758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t>Let’s try making sense of all said before using a simple Spark code and see what’s happening when we run it.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t>First we create a Spark Context. Then we create an RDD there and</a:t>
            </a:r>
            <a:r>
              <a:rPr lang="en-US" dirty="0"/>
              <a:t> after a list of transformation, we get a DAG.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t>Now, w</a:t>
            </a:r>
            <a:r>
              <a:rPr lang="en-US" dirty="0"/>
              <a:t>hen an action is called, </a:t>
            </a:r>
            <a:r>
              <a:rPr lang="en-US" dirty="0" err="1"/>
              <a:t>DAGScheduler</a:t>
            </a:r>
            <a:r>
              <a:rPr lang="en-US" dirty="0"/>
              <a:t> will do its job: it splits graph into stages of tasks and submits each stage as ready.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Ok, </a:t>
            </a:r>
            <a:r>
              <a:rPr lang="en-US" dirty="0" err="1"/>
              <a:t>DAGScheduler’s</a:t>
            </a:r>
            <a:r>
              <a:rPr lang="en-US" dirty="0"/>
              <a:t> just submitted the </a:t>
            </a:r>
            <a:r>
              <a:rPr lang="en-US" dirty="0" err="1"/>
              <a:t>taskSet</a:t>
            </a:r>
            <a:r>
              <a:rPr lang="en-US" dirty="0"/>
              <a:t> to the </a:t>
            </a:r>
            <a:r>
              <a:rPr lang="en-US" dirty="0" err="1"/>
              <a:t>TaskScheduler</a:t>
            </a:r>
            <a:r>
              <a:rPr lang="en-US" dirty="0"/>
              <a:t>.  Now, </a:t>
            </a:r>
            <a:r>
              <a:rPr lang="en-US" dirty="0" err="1"/>
              <a:t>TaskScheduler</a:t>
            </a:r>
            <a:r>
              <a:rPr lang="en-US" dirty="0"/>
              <a:t> does it job:</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b="0" dirty="0"/>
              <a:t>Launch tasks via cluster manager</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b="0" dirty="0"/>
              <a:t>Retry failed or straggling tasks</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backend will receive the worker list from the Cluster Manager, then it will </a:t>
            </a:r>
            <a:r>
              <a:rPr lang="en-US" b="0" i="1" dirty="0"/>
              <a:t>launch Task</a:t>
            </a:r>
            <a:r>
              <a:rPr lang="en-US" b="0" dirty="0"/>
              <a:t> </a:t>
            </a:r>
            <a:r>
              <a:rPr lang="en-US" dirty="0"/>
              <a:t>at the Executor.. A </a:t>
            </a:r>
            <a:r>
              <a:rPr lang="en-US" b="1" dirty="0" err="1"/>
              <a:t>BlockManager</a:t>
            </a:r>
            <a:r>
              <a:rPr lang="en-US" dirty="0"/>
              <a:t> at each Executor will help it to deal with shuffle data and cached RDDs. New </a:t>
            </a:r>
            <a:r>
              <a:rPr lang="en-US" b="1" dirty="0" err="1"/>
              <a:t>TaskRunner</a:t>
            </a:r>
            <a:r>
              <a:rPr lang="en-US" dirty="0"/>
              <a:t> is created at the Executor and it starts the </a:t>
            </a:r>
            <a:r>
              <a:rPr lang="en-US" dirty="0" err="1"/>
              <a:t>threadpool</a:t>
            </a:r>
            <a:r>
              <a:rPr lang="en-US" dirty="0"/>
              <a:t> to process taskset.</a:t>
            </a:r>
            <a:endParaRPr lang="en-US" b="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a:p>
            <a:r>
              <a:rPr lang="en-US" dirty="0"/>
              <a:t>SOURCES:</a:t>
            </a:r>
          </a:p>
          <a:p>
            <a:r>
              <a:rPr lang="en-US" dirty="0"/>
              <a:t>https://hxquangnhat.com/2015/04/03/arch-spark-job-submission-breakdown/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71566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3131025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use Scala as a programming</a:t>
            </a:r>
            <a:r>
              <a:rPr lang="en-US" baseline="0" dirty="0"/>
              <a:t> language for all our samples. Scala is a JVM based language, so we need a JDK to be installed.</a:t>
            </a:r>
          </a:p>
          <a:p>
            <a:r>
              <a:rPr lang="en-US" baseline="0" dirty="0"/>
              <a:t>Although Spark 2.3 is publicly available now, we used Spark 2.2.1 at the point of writing this course, so all the samples were tested there. Most probably there is no issue with using Spark 2.3 as well. For local executions Hadoop is not required, but if you are willing to run in cluster mode, Hadoop Yarn is nice to have. </a:t>
            </a:r>
          </a:p>
          <a:p>
            <a:r>
              <a:rPr lang="en-US" baseline="0" dirty="0"/>
              <a:t>Apache Spark is a cross-platform solution, but Linux is the best fit for development. Considering many of us use Windows as a host OS, we decided to build this course around Windows as well, and you may use </a:t>
            </a:r>
            <a:r>
              <a:rPr lang="en-US" baseline="0" dirty="0" err="1"/>
              <a:t>Winutils</a:t>
            </a:r>
            <a:r>
              <a:rPr lang="en-US" baseline="0" dirty="0"/>
              <a:t> to run it all. If Linux is an OS of your choice, </a:t>
            </a:r>
            <a:r>
              <a:rPr lang="en-US" baseline="0" dirty="0" err="1"/>
              <a:t>Winutils</a:t>
            </a:r>
            <a:r>
              <a:rPr lang="en-US" baseline="0" dirty="0"/>
              <a:t> is not required, just install Hadoop (or use a ready-to-use virtual machine distribution).</a:t>
            </a:r>
          </a:p>
          <a:p>
            <a:r>
              <a:rPr lang="en-US" baseline="0" dirty="0"/>
              <a:t>Technology set in this course does not depend on IDE, feel free to use the one you prefer. We will show how to configure </a:t>
            </a:r>
            <a:r>
              <a:rPr lang="en-US" baseline="0" dirty="0" err="1"/>
              <a:t>Intellij</a:t>
            </a:r>
            <a:r>
              <a:rPr lang="en-US" baseline="0" dirty="0"/>
              <a:t> IDE to develop and run Spark code samples there.</a:t>
            </a:r>
          </a:p>
          <a:p>
            <a:endParaRPr lang="en-US" baseline="0" dirty="0"/>
          </a:p>
          <a:p>
            <a:r>
              <a:rPr lang="en-US" baseline="0" dirty="0"/>
              <a:t>SOURCE:</a:t>
            </a:r>
          </a:p>
          <a:p>
            <a:r>
              <a:rPr lang="en-US" dirty="0"/>
              <a:t>https://medium.com/@GalarnykMichael/install-spark-on-windows-pyspark-4498a5d8d66c</a:t>
            </a:r>
          </a:p>
        </p:txBody>
      </p:sp>
      <p:sp>
        <p:nvSpPr>
          <p:cNvPr id="4" name="Slide Number Placeholder 3"/>
          <p:cNvSpPr>
            <a:spLocks noGrp="1"/>
          </p:cNvSpPr>
          <p:nvPr>
            <p:ph type="sldNum" sz="quarter" idx="10"/>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3717679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step is to install Java 8. Although Java 9 is</a:t>
            </a:r>
            <a:r>
              <a:rPr lang="en-US" baseline="0" dirty="0" smtClean="0"/>
              <a:t> available, its support by Hadoop is still in development. </a:t>
            </a:r>
          </a:p>
          <a:p>
            <a:endParaRPr lang="en-US" baseline="0" dirty="0" smtClean="0"/>
          </a:p>
          <a:p>
            <a:r>
              <a:rPr lang="en-US" baseline="0" dirty="0" smtClean="0"/>
              <a:t>Once JDK is downloaded and installed, please set up an environment variable called JAVA_HOME and point it to the JDK installation directory</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174932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a:t>
            </a:r>
            <a:r>
              <a:rPr lang="en-US" baseline="0" dirty="0" smtClean="0"/>
              <a:t> binaries from </a:t>
            </a:r>
            <a:r>
              <a:rPr lang="en-US" baseline="0" dirty="0" err="1" smtClean="0"/>
              <a:t>Winutils</a:t>
            </a:r>
            <a:r>
              <a:rPr lang="en-US" baseline="0" dirty="0" smtClean="0"/>
              <a:t> repository. You should select the version of Hadoop the Spark distribution was compiled with, e.g. we use Hadoop-2.7.1 for Spark 2.</a:t>
            </a:r>
          </a:p>
          <a:p>
            <a:endParaRPr lang="en-US" baseline="0" dirty="0" smtClean="0"/>
          </a:p>
          <a:p>
            <a:r>
              <a:rPr lang="en-US" baseline="0" dirty="0" smtClean="0"/>
              <a:t>Save winutils.exe binary to a directory of your choice (c:\spark\bin in our case), and set an environment variable HADOOP_HOME to reflect that directory without </a:t>
            </a:r>
            <a:r>
              <a:rPr lang="en-US" i="1" baseline="0" dirty="0" smtClean="0"/>
              <a:t>bin</a:t>
            </a:r>
            <a:endParaRPr lang="en-US" i="1"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180982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a:t>
            </a:r>
            <a:r>
              <a:rPr lang="en-US" baseline="0" dirty="0" smtClean="0"/>
              <a:t> binaries from </a:t>
            </a:r>
            <a:r>
              <a:rPr lang="en-US" baseline="0" dirty="0" err="1" smtClean="0"/>
              <a:t>Winutils</a:t>
            </a:r>
            <a:r>
              <a:rPr lang="en-US" baseline="0" dirty="0" smtClean="0"/>
              <a:t> repository. You should select the version of Hadoop the Spark distribution was compiled with, e.g. we use Hadoop-2.7.1 for Spark 2.</a:t>
            </a:r>
          </a:p>
          <a:p>
            <a:endParaRPr lang="en-US" baseline="0" dirty="0" smtClean="0"/>
          </a:p>
          <a:p>
            <a:r>
              <a:rPr lang="en-US" baseline="0" dirty="0" smtClean="0"/>
              <a:t>Save winutils.exe binary to a directory of your choice (c:\spark\bin in our case), and set an environment variable HADOOP_HOME to reflect that directory without </a:t>
            </a:r>
            <a:r>
              <a:rPr lang="en-US" i="1" baseline="0" dirty="0" smtClean="0"/>
              <a:t>bin</a:t>
            </a:r>
            <a:endParaRPr lang="en-US" i="1"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1867859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Let’s configure the IDEA now. Please run it, you can skip all the configuration questions at the very beginning,</a:t>
            </a:r>
            <a:r>
              <a:rPr lang="en-US" baseline="0" dirty="0" smtClean="0"/>
              <a:t> until you see “create new project screen”.</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3082712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Let’s configure the IDEA now. Please run it, you can skip all the configuration questions at the very beginning,</a:t>
            </a:r>
            <a:r>
              <a:rPr lang="en-US" baseline="0" dirty="0" smtClean="0"/>
              <a:t> until you see “create new project screen”.</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2700536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window with Plugin Repository Browser will be opened, type in “scala” in search input at the top left, then scroll down a bit in search results and when you find “Scala” there, press “Install” button.</a:t>
            </a:r>
          </a:p>
          <a:p>
            <a:endParaRPr lang="en-US" baseline="0" dirty="0" smtClean="0"/>
          </a:p>
          <a:p>
            <a:r>
              <a:rPr lang="en-US" baseline="0" dirty="0" smtClean="0"/>
              <a:t>When done, we may need one more plugin to be installed – SBT. SBT stands for Simple Build Tool, and is an open-source build tool for Scala and Java projects, similar to Java’s </a:t>
            </a:r>
            <a:r>
              <a:rPr lang="en-US" baseline="0" dirty="0" err="1" smtClean="0"/>
              <a:t>Gradle</a:t>
            </a:r>
            <a:r>
              <a:rPr lang="en-US" baseline="0" dirty="0" smtClean="0"/>
              <a:t>. Same steps: first type in SBT into the search input, find it in search results and click “Install” button.</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338390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are back to project creation. Please select Scala</a:t>
            </a:r>
            <a:r>
              <a:rPr lang="en-US" baseline="0" dirty="0" smtClean="0"/>
              <a:t> (so it is going to be a Scala project), then select SBT (so it is going to be an SBT-built project) and press Next.</a:t>
            </a:r>
          </a:p>
          <a:p>
            <a:endParaRPr lang="en-US" baseline="0" dirty="0" smtClean="0"/>
          </a:p>
          <a:p>
            <a:r>
              <a:rPr lang="en-US" baseline="0" dirty="0" smtClean="0"/>
              <a:t>Then you will be prompt to enter project Name and select its location. Please note what Scala version is chosen and change to Scala 2.11.x if another is used. And press Finish. You will see that project structure is getting created.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320536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was initially started at University of California, Berkeley </a:t>
            </a:r>
            <a:r>
              <a:rPr lang="en-US" dirty="0" err="1"/>
              <a:t>AMPLab</a:t>
            </a:r>
            <a:r>
              <a:rPr lang="en-US" dirty="0"/>
              <a:t> in 2009, and open sourced in 2010 under a BSD license. In 2013, the project was donated to the Apache Software foundation and switched its license to Apache 2.0. In February 2014, Spark became a Top level Apache Project.</a:t>
            </a:r>
          </a:p>
          <a:p>
            <a:endParaRPr lang="en-US" dirty="0"/>
          </a:p>
          <a:p>
            <a:r>
              <a:rPr lang="en-US" dirty="0"/>
              <a:t>In 2016 Apache Spark 2.0 has been released with updated SQL support, structured streaming and better performance. The most recent version at the moment is 2.3, which will be covered in this course. </a:t>
            </a:r>
          </a:p>
          <a:p>
            <a:endParaRPr lang="en-US" dirty="0"/>
          </a:p>
          <a:p>
            <a:r>
              <a:rPr lang="en-US" dirty="0"/>
              <a:t>(please note, we use v.2.2.1 because at the moment of the course writing that was last available version)</a:t>
            </a:r>
          </a:p>
        </p:txBody>
      </p:sp>
      <p:sp>
        <p:nvSpPr>
          <p:cNvPr id="4" name="Slide Number Placeholder 3"/>
          <p:cNvSpPr>
            <a:spLocks noGrp="1"/>
          </p:cNvSpPr>
          <p:nvPr>
            <p:ph type="sldNum" sz="quarter" idx="10"/>
          </p:nvPr>
        </p:nvSpPr>
        <p:spPr/>
        <p:txBody>
          <a:bodyPr/>
          <a:lstStyle/>
          <a:p>
            <a:fld id="{A874FABB-6DBE-47C4-B626-20167906F475}" type="slidenum">
              <a:rPr lang="en-US" smtClean="0"/>
              <a:t>5</a:t>
            </a:fld>
            <a:endParaRPr lang="en-US"/>
          </a:p>
        </p:txBody>
      </p:sp>
    </p:spTree>
    <p:extLst>
      <p:ext uri="{BB962C8B-B14F-4D97-AF65-F5344CB8AC3E}">
        <p14:creationId xmlns:p14="http://schemas.microsoft.com/office/powerpoint/2010/main" val="3610154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When  done, you</a:t>
            </a:r>
            <a:r>
              <a:rPr lang="en-US" baseline="0" dirty="0" smtClean="0"/>
              <a:t> can notice that SBT project structure is totally the same one used in Maven projects.</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3203816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885116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But it is not enough. All we have is</a:t>
            </a:r>
            <a:r>
              <a:rPr lang="en-US" baseline="0" dirty="0" smtClean="0"/>
              <a:t> a proper project structure, and since we are going to use Apache Spark, we need to add those libraries. In IDEA please navigate “File -&gt; Project Structure…” or press </a:t>
            </a:r>
            <a:r>
              <a:rPr lang="en-US" baseline="0" dirty="0" err="1" smtClean="0"/>
              <a:t>Ctrl+Alt+Shift+S</a:t>
            </a:r>
            <a:r>
              <a:rPr lang="en-US" baseline="0" dirty="0" smtClean="0"/>
              <a:t>. In the windows pop up select Libraries on its left, then click on green plus button and choose “From Maven…” in the options list.</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175527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In the window shown please type in “org.apache.spark:spark-core_2.11:2.3.0”, which is a maven “name” for Apache Spark Core library, and press ok, then select both modules in a new window,</a:t>
            </a:r>
            <a:r>
              <a:rPr lang="en-US" baseline="0" dirty="0" smtClean="0"/>
              <a:t> meaning that this maven library should be used for both your new Spark app and Spark app build sources, and press OK.</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3941907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When all the steps are completed, we are good to write</a:t>
            </a:r>
            <a:r>
              <a:rPr lang="en-US" baseline="0" dirty="0" smtClean="0"/>
              <a:t> our first Hello World app. Create a new Spark object (File -&gt; New -&gt; Scala Class, then enter a name for class, for instance </a:t>
            </a:r>
            <a:r>
              <a:rPr lang="en-US" baseline="0" dirty="0" err="1" smtClean="0"/>
              <a:t>HelloSpark</a:t>
            </a:r>
            <a:r>
              <a:rPr lang="en-US" baseline="0" dirty="0" smtClean="0"/>
              <a:t>, and select Object as a kind of Scala class). When ready, you can run that code…</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558539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 and on the IDEA console you will see a bunch of logs, and “Hello, Spark world!” somewhere in between. Please note, that message was not produced by Spark, we print it directly in our code, so it itself does not mea</a:t>
            </a:r>
            <a:r>
              <a:rPr lang="en-US" baseline="0" dirty="0" smtClean="0"/>
              <a:t>n we are good to go, but an absence of error messages mean.</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2869565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One more option to play with Spark is to use its command line shell: Spark REPL.</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2864307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need to download Apache Spark binaries</a:t>
            </a:r>
            <a:r>
              <a:rPr lang="en-US" baseline="0" dirty="0"/>
              <a:t>. Please note we use the latest version (2.3.0) and Hadoop 2.7.</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1474457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To do so, we need to download Apache Spark binaries</a:t>
            </a:r>
            <a:r>
              <a:rPr lang="en-US" baseline="0" dirty="0" smtClean="0"/>
              <a:t>. Please note we use the latest version (2.3.0) and Hadoop 2.7.</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82658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To do so, we need to download Apache Spark binaries</a:t>
            </a:r>
            <a:r>
              <a:rPr lang="en-US" baseline="0" dirty="0" smtClean="0"/>
              <a:t>. Please note we use the latest version (2.3.0) and Hadoop 2.7.</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43</a:t>
            </a:fld>
            <a:endParaRPr lang="en-US"/>
          </a:p>
        </p:txBody>
      </p:sp>
    </p:spTree>
    <p:extLst>
      <p:ext uri="{BB962C8B-B14F-4D97-AF65-F5344CB8AC3E}">
        <p14:creationId xmlns:p14="http://schemas.microsoft.com/office/powerpoint/2010/main" val="125110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is a cluster-computing framework, which means that it competes more with MapReduce than with the entire Hadoop ecosystem. For example, Spark doesn’t have its own distributed filesystem, but can use HDFS.</a:t>
            </a:r>
          </a:p>
          <a:p>
            <a:endParaRPr lang="en-US" dirty="0"/>
          </a:p>
          <a:p>
            <a:r>
              <a:rPr lang="en-US" dirty="0"/>
              <a:t>There’s no lack of information on the Internet about how fast Spark is compared to MapReduce. The </a:t>
            </a:r>
            <a:r>
              <a:rPr lang="en-US" dirty="0" smtClean="0"/>
              <a:t>thing</a:t>
            </a:r>
            <a:r>
              <a:rPr lang="en-US" baseline="0" dirty="0" smtClean="0"/>
              <a:t> about</a:t>
            </a:r>
            <a:r>
              <a:rPr lang="en-US" dirty="0" smtClean="0"/>
              <a:t> comparing these </a:t>
            </a:r>
            <a:r>
              <a:rPr lang="en-US" dirty="0"/>
              <a:t>two is that they perform processing differently.</a:t>
            </a:r>
            <a:r>
              <a:rPr lang="en-US" baseline="0" dirty="0"/>
              <a:t> </a:t>
            </a:r>
            <a:r>
              <a:rPr lang="en-US" dirty="0"/>
              <a:t>MapReduce is a batch-processing engine. MapReduce operates in sequential steps by reading data from the cluster, performing its operation on the data, writing the results back to the cluster, reading updated data from the cluster, performing the next data operation, writing those results back to the cluster and so on. Spark performs similar operations, but it does so in a single step and in memory. It reads data from the cluster, performs its operation on the data, and then writes it back to the cluster. The reason that Spark is so fast is that it processes everything in memory. Yes, it can also use disk for data that doesn’t all fit into memory.</a:t>
            </a:r>
          </a:p>
        </p:txBody>
      </p:sp>
      <p:sp>
        <p:nvSpPr>
          <p:cNvPr id="4" name="Slide Number Placeholder 3"/>
          <p:cNvSpPr>
            <a:spLocks noGrp="1"/>
          </p:cNvSpPr>
          <p:nvPr>
            <p:ph type="sldNum" sz="quarter" idx="10"/>
          </p:nvPr>
        </p:nvSpPr>
        <p:spPr/>
        <p:txBody>
          <a:bodyPr/>
          <a:lstStyle/>
          <a:p>
            <a:fld id="{A874FABB-6DBE-47C4-B626-20167906F475}" type="slidenum">
              <a:rPr lang="en-US" smtClean="0"/>
              <a:t>6</a:t>
            </a:fld>
            <a:endParaRPr lang="en-US"/>
          </a:p>
        </p:txBody>
      </p:sp>
    </p:spTree>
    <p:extLst>
      <p:ext uri="{BB962C8B-B14F-4D97-AF65-F5344CB8AC3E}">
        <p14:creationId xmlns:p14="http://schemas.microsoft.com/office/powerpoint/2010/main" val="973187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To do so, we need to download Apache Spark binaries</a:t>
            </a:r>
            <a:r>
              <a:rPr lang="en-US" baseline="0" dirty="0" smtClean="0"/>
              <a:t>. Please note we use the latest version (2.3.0) and Hadoop 2.7.</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2881077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You’ve learned how to get Apache Spark installed, and what options are to run some Spark code, what tools are available out-of-the-box for Spark development.</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2769665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Resilient Distributed Dataset</a:t>
            </a:r>
            <a:r>
              <a:rPr lang="en-US" dirty="0"/>
              <a:t> (aka </a:t>
            </a:r>
            <a:r>
              <a:rPr lang="en-US" b="1" dirty="0"/>
              <a:t>RDD</a:t>
            </a:r>
            <a:r>
              <a:rPr lang="en-US" dirty="0"/>
              <a:t>) is the primary data abstraction in Apache Spark and the core of Spark</a:t>
            </a:r>
          </a:p>
          <a:p>
            <a:endParaRPr lang="en-US" dirty="0"/>
          </a:p>
          <a:p>
            <a:r>
              <a:rPr lang="en-US" dirty="0" smtClean="0"/>
              <a:t>If you compare </a:t>
            </a:r>
            <a:r>
              <a:rPr lang="en-US" dirty="0"/>
              <a:t>RDDs to collections in Scala, </a:t>
            </a:r>
            <a:r>
              <a:rPr lang="en-US" dirty="0" smtClean="0"/>
              <a:t>an </a:t>
            </a:r>
            <a:r>
              <a:rPr lang="en-US" dirty="0"/>
              <a:t>RDD is computed on many JVMs while a Scala collection lives on a single JVM. </a:t>
            </a:r>
          </a:p>
          <a:p>
            <a:endParaRPr lang="en-US" dirty="0"/>
          </a:p>
          <a:p>
            <a:r>
              <a:rPr lang="en-US" dirty="0"/>
              <a:t>Using RDD Spark hides data partitioning and so distribution that in turn allowed them to design parallel computational framework with a higher-level programming interface (API) for four mainstream programming languages.</a:t>
            </a:r>
          </a:p>
          <a:p>
            <a:endParaRPr lang="en-US" dirty="0"/>
          </a:p>
          <a:p>
            <a:r>
              <a:rPr lang="en-US" dirty="0"/>
              <a:t>The features of RDDs (decomposing the name):</a:t>
            </a:r>
          </a:p>
          <a:p>
            <a:endParaRPr lang="en-US" dirty="0"/>
          </a:p>
          <a:p>
            <a:pPr marL="171450" indent="-171450">
              <a:buFontTx/>
              <a:buChar char="-"/>
            </a:pPr>
            <a:r>
              <a:rPr lang="en-US" i="1" dirty="0"/>
              <a:t>Resilient</a:t>
            </a:r>
            <a:r>
              <a:rPr lang="en-US" dirty="0"/>
              <a:t>, i.e. fault-tolerant with the help of RDD lineage graph and so able to recompute missing or damaged partitions due to node failures.</a:t>
            </a:r>
          </a:p>
          <a:p>
            <a:pPr marL="171450" indent="-171450">
              <a:buFontTx/>
              <a:buChar char="-"/>
            </a:pPr>
            <a:r>
              <a:rPr lang="en-US" i="1" dirty="0"/>
              <a:t>Distributed</a:t>
            </a:r>
            <a:r>
              <a:rPr lang="en-US" dirty="0"/>
              <a:t> with data residing on multiple nodes in a cluster.</a:t>
            </a:r>
          </a:p>
          <a:p>
            <a:pPr marL="171450" indent="-171450">
              <a:buFontTx/>
              <a:buChar char="-"/>
            </a:pPr>
            <a:r>
              <a:rPr lang="en-US" i="1" dirty="0"/>
              <a:t>Dataset</a:t>
            </a:r>
            <a:r>
              <a:rPr lang="en-US" dirty="0"/>
              <a:t> is a collection of partitioned data with primitive values or values of values, e.g. tuples or other objects (that represent records of the data you work with).</a:t>
            </a:r>
          </a:p>
          <a:p>
            <a:pPr marL="171450" indent="-171450">
              <a:buFontTx/>
              <a:buChar char="-"/>
            </a:pPr>
            <a:endParaRPr lang="en-US" dirty="0"/>
          </a:p>
          <a:p>
            <a:pPr marL="0" indent="0">
              <a:buFontTx/>
              <a:buNone/>
            </a:pPr>
            <a:r>
              <a:rPr lang="en-US" dirty="0"/>
              <a:t>SOURCES:</a:t>
            </a:r>
          </a:p>
          <a:p>
            <a:pPr marL="171450" indent="-171450">
              <a:buFontTx/>
              <a:buChar char="-"/>
            </a:pPr>
            <a:r>
              <a:rPr lang="en-US" dirty="0"/>
              <a:t>https://jaceklaskowski.gitbooks.io/mastering-apache-spark/content/spark-rdd.html</a:t>
            </a:r>
          </a:p>
        </p:txBody>
      </p:sp>
      <p:sp>
        <p:nvSpPr>
          <p:cNvPr id="4" name="Slide Number Placeholder 3"/>
          <p:cNvSpPr>
            <a:spLocks noGrp="1"/>
          </p:cNvSpPr>
          <p:nvPr>
            <p:ph type="sldNum" sz="quarter" idx="10"/>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1381008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as we know what RDD is, let’s talk about one of the most basic concept – a partition:</a:t>
            </a:r>
          </a:p>
          <a:p>
            <a:endParaRPr lang="en-US" baseline="0" dirty="0" smtClean="0"/>
          </a:p>
          <a:p>
            <a:r>
              <a:rPr lang="en-US" b="1" baseline="0" dirty="0" smtClean="0"/>
              <a:t>Partition</a:t>
            </a:r>
            <a:r>
              <a:rPr lang="en-US" baseline="0" dirty="0" smtClean="0"/>
              <a:t> is a logical chunk of a large data set.</a:t>
            </a:r>
          </a:p>
          <a:p>
            <a:endParaRPr lang="en-US" baseline="0" dirty="0" smtClean="0"/>
          </a:p>
          <a:p>
            <a:r>
              <a:rPr lang="en-US" dirty="0" smtClean="0"/>
              <a:t>Very often data we are processing can be separated into logical partitions (for</a:t>
            </a:r>
            <a:r>
              <a:rPr lang="en-US" baseline="0" dirty="0" smtClean="0"/>
              <a:t> example,</a:t>
            </a:r>
            <a:r>
              <a:rPr lang="en-US" dirty="0" smtClean="0"/>
              <a:t> payments from the same country, ads displayed for given cookie, etc). In Spark, they are distributed </a:t>
            </a:r>
            <a:r>
              <a:rPr lang="en-US" b="1" dirty="0" smtClean="0"/>
              <a:t>among nodes</a:t>
            </a:r>
            <a:r>
              <a:rPr lang="en-US" dirty="0" smtClean="0"/>
              <a:t> when </a:t>
            </a:r>
            <a:r>
              <a:rPr lang="en-US" i="1" dirty="0" smtClean="0"/>
              <a:t>shuffling</a:t>
            </a:r>
            <a:r>
              <a:rPr lang="en-US" dirty="0" smtClean="0"/>
              <a:t> occurs.</a:t>
            </a:r>
          </a:p>
          <a:p>
            <a:endParaRPr lang="en-US" dirty="0" smtClean="0"/>
          </a:p>
          <a:p>
            <a:r>
              <a:rPr lang="en-US" dirty="0" smtClean="0"/>
              <a:t>Spark can run 1 concurrent task for every partition of an RDD (up to the number of cores in the cluster). If you’re cluster has 20 cores, you should have at least 20 partitions (in practice 2–3x times more). From the other hand a single partition typically shouldn’t contain more than 128MB and a single shuffle block cannot be larger than 2GB.</a:t>
            </a:r>
          </a:p>
          <a:p>
            <a:endParaRPr lang="en-US" dirty="0" smtClean="0"/>
          </a:p>
          <a:p>
            <a:r>
              <a:rPr lang="en-US" dirty="0" smtClean="0"/>
              <a:t>In</a:t>
            </a:r>
            <a:r>
              <a:rPr lang="en-US" baseline="0" dirty="0" smtClean="0"/>
              <a:t> the example shown, we generate a list of 1 to 30 numbers and create an RDD from them. Once created, Spark partitions the data and we can get 4 partitions with a  possible distribution shown. Having 3 Spark workers, it can mean that first worker has first two partitions hosted, and the rest of worked next partitions. </a:t>
            </a:r>
          </a:p>
          <a:p>
            <a:endParaRPr lang="en-US" baseline="0" dirty="0" smtClean="0"/>
          </a:p>
          <a:p>
            <a:r>
              <a:rPr lang="en-US" baseline="0" dirty="0" smtClean="0"/>
              <a:t>SOURCES:</a:t>
            </a:r>
          </a:p>
          <a:p>
            <a:r>
              <a:rPr lang="en-US" baseline="0" dirty="0" smtClean="0"/>
              <a:t>- https://medium.com/parrot-prediction/partitioning-in-apache-spark-8134ad840b0</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1497583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RDD is a fundamental Spark Structure, and as such it has number of shining features:</a:t>
            </a:r>
          </a:p>
          <a:p>
            <a:endParaRPr lang="en-US" dirty="0" smtClean="0"/>
          </a:p>
          <a:p>
            <a:pPr marL="171450" indent="-171450">
              <a:buFontTx/>
              <a:buChar char="-"/>
            </a:pPr>
            <a:r>
              <a:rPr lang="en-US" b="1" dirty="0" smtClean="0"/>
              <a:t>In-Memory</a:t>
            </a:r>
            <a:r>
              <a:rPr lang="en-US" dirty="0" smtClean="0"/>
              <a:t>, i.e. data inside RDD is stored in memory as much (size) and long (time) as possible.</a:t>
            </a:r>
          </a:p>
          <a:p>
            <a:pPr marL="171450" indent="-171450">
              <a:buFontTx/>
              <a:buChar char="-"/>
            </a:pPr>
            <a:r>
              <a:rPr lang="en-US" b="1" dirty="0" smtClean="0"/>
              <a:t>Immutable</a:t>
            </a:r>
            <a:r>
              <a:rPr lang="en-US" dirty="0" smtClean="0"/>
              <a:t> </a:t>
            </a:r>
            <a:r>
              <a:rPr lang="en-US" b="1" dirty="0" smtClean="0"/>
              <a:t>or Read-Only</a:t>
            </a:r>
            <a:r>
              <a:rPr lang="en-US" dirty="0" smtClean="0"/>
              <a:t>, i.e. it does not change once created and can only be transformed using transformations to new RDDs.</a:t>
            </a:r>
          </a:p>
          <a:p>
            <a:pPr marL="171450" indent="-171450">
              <a:buFontTx/>
              <a:buChar char="-"/>
            </a:pPr>
            <a:r>
              <a:rPr lang="en-US" b="1" dirty="0" smtClean="0"/>
              <a:t>Lazy evaluated</a:t>
            </a:r>
            <a:r>
              <a:rPr lang="en-US" dirty="0" smtClean="0"/>
              <a:t>, i.e. the data inside RDD is not available or transformed until an action is executed that triggers the execution.</a:t>
            </a:r>
          </a:p>
          <a:p>
            <a:pPr marL="171450" indent="-171450">
              <a:buFontTx/>
              <a:buChar char="-"/>
            </a:pPr>
            <a:r>
              <a:rPr lang="en-US" b="1" dirty="0" smtClean="0"/>
              <a:t>Persistence</a:t>
            </a:r>
            <a:r>
              <a:rPr lang="en-US" dirty="0" smtClean="0"/>
              <a:t>, i.e. you can hold all the data in a persistent "storage" like memory (default and the most preferred) or disk (the least preferred due to access speed).</a:t>
            </a:r>
          </a:p>
          <a:p>
            <a:pPr marL="171450" indent="-171450">
              <a:buFontTx/>
              <a:buChar char="-"/>
            </a:pPr>
            <a:r>
              <a:rPr lang="en-US" b="1" dirty="0" smtClean="0"/>
              <a:t>Partitioned</a:t>
            </a:r>
            <a:r>
              <a:rPr lang="en-US" dirty="0" smtClean="0"/>
              <a:t> — records are partitioned (split into logical partitions) and distributed across nodes in a cluster.</a:t>
            </a:r>
          </a:p>
          <a:p>
            <a:pPr marL="171450" indent="-171450">
              <a:buFontTx/>
              <a:buChar char="-"/>
            </a:pPr>
            <a:r>
              <a:rPr lang="en-US" b="1" dirty="0" smtClean="0"/>
              <a:t>Location-Stickiness </a:t>
            </a:r>
            <a:r>
              <a:rPr lang="en-US" dirty="0" smtClean="0"/>
              <a:t>— RDD can define placement preferences to compute partitions (as close to the records as possible),</a:t>
            </a:r>
            <a:r>
              <a:rPr lang="en-US" baseline="0" dirty="0" smtClean="0"/>
              <a:t> i.e. </a:t>
            </a:r>
            <a:r>
              <a:rPr lang="en-US" baseline="0" dirty="0" err="1" smtClean="0"/>
              <a:t>DAGScheduler</a:t>
            </a:r>
            <a:r>
              <a:rPr lang="en-US" baseline="0" dirty="0" smtClean="0"/>
              <a:t> places the partitions in such a way that task is close to data as much as possible.</a:t>
            </a:r>
            <a:endParaRPr lang="en-US" dirty="0" smtClean="0"/>
          </a:p>
          <a:p>
            <a:pPr marL="171450" indent="-171450">
              <a:buFontTx/>
              <a:buChar char="-"/>
            </a:pPr>
            <a:r>
              <a:rPr lang="en-US" b="1" dirty="0" smtClean="0"/>
              <a:t>Coarse-grained operation </a:t>
            </a:r>
            <a:r>
              <a:rPr lang="en-US" dirty="0" smtClean="0"/>
              <a:t>– it applies to all elements in dataset through maps or filter or group by operation, i.e. transformations are applied to the whole dataset, but not individual elements</a:t>
            </a:r>
            <a:r>
              <a:rPr lang="en-US" baseline="0" dirty="0" smtClean="0"/>
              <a:t> on the dataset (no get(index) or set(index) transformations)</a:t>
            </a:r>
            <a:endParaRPr lang="en-US" dirty="0" smtClean="0"/>
          </a:p>
          <a:p>
            <a:pPr marL="171450" indent="-171450">
              <a:buFontTx/>
              <a:buChar char="-"/>
            </a:pPr>
            <a:r>
              <a:rPr lang="en-US" b="1" dirty="0" smtClean="0"/>
              <a:t>Fault Tolerance</a:t>
            </a:r>
            <a:r>
              <a:rPr lang="en-US" b="1" baseline="0" dirty="0" smtClean="0"/>
              <a:t> </a:t>
            </a:r>
            <a:r>
              <a:rPr lang="en-US" baseline="0" dirty="0" smtClean="0"/>
              <a:t>– RDDs are fault tolerant as they track data lineage information to rebuild lost data automatically on failure, i.e. each RDD remembers how it was created from other datasets to recreate itself.</a:t>
            </a:r>
            <a:endParaRPr lang="en-US" dirty="0" smtClean="0"/>
          </a:p>
          <a:p>
            <a:pPr marL="171450" indent="-171450">
              <a:buFontTx/>
              <a:buChar char="-"/>
            </a:pPr>
            <a:endParaRPr lang="en-US" dirty="0" smtClean="0"/>
          </a:p>
          <a:p>
            <a:pPr marL="0" indent="0">
              <a:buFontTx/>
              <a:buNone/>
            </a:pPr>
            <a:r>
              <a:rPr lang="en-US" dirty="0" smtClean="0"/>
              <a:t>SOURCES:</a:t>
            </a:r>
          </a:p>
          <a:p>
            <a:pPr marL="171450" indent="-171450">
              <a:buFontTx/>
              <a:buChar char="-"/>
            </a:pPr>
            <a:r>
              <a:rPr lang="en-US" dirty="0" smtClean="0"/>
              <a:t>https://data-flair.training/blogs/apache-spark-rdd-tutorial/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1025876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RDDs support two kinds of operations:</a:t>
            </a:r>
          </a:p>
          <a:p>
            <a:endParaRPr lang="en-US" dirty="0"/>
          </a:p>
          <a:p>
            <a:pPr marL="171450" indent="-171450">
              <a:buFontTx/>
              <a:buChar char="-"/>
            </a:pPr>
            <a:r>
              <a:rPr lang="en-US" dirty="0"/>
              <a:t>transformations - lazy operations that return another RDD.</a:t>
            </a:r>
          </a:p>
          <a:p>
            <a:pPr marL="171450" indent="-171450">
              <a:buFontTx/>
              <a:buChar char="-"/>
            </a:pPr>
            <a:r>
              <a:rPr lang="en-US" dirty="0"/>
              <a:t>actions - operations that trigger computation and return values.</a:t>
            </a:r>
          </a:p>
          <a:p>
            <a:pPr marL="0" indent="0">
              <a:buFontTx/>
              <a:buNone/>
            </a:pPr>
            <a:endParaRPr lang="en-US" dirty="0"/>
          </a:p>
          <a:p>
            <a:r>
              <a:rPr lang="en-US" dirty="0"/>
              <a:t>SOURCES:</a:t>
            </a:r>
          </a:p>
          <a:p>
            <a:r>
              <a:rPr lang="en-US" dirty="0">
                <a:hlinkClick r:id="rId3"/>
              </a:rPr>
              <a:t>http://www.360doc.com/content/15/1105/10/7362_510880755.shtml</a:t>
            </a:r>
            <a:endParaRPr lang="en-US" dirty="0"/>
          </a:p>
          <a:p>
            <a:r>
              <a:rPr lang="en-US" dirty="0">
                <a:hlinkClick r:id="rId4"/>
              </a:rPr>
              <a:t>https://www.slideshare.net/SparkSummit/transformations-and-actions-a-visual-guide-training</a:t>
            </a:r>
            <a:endParaRPr lang="en-US" dirty="0"/>
          </a:p>
          <a:p>
            <a:r>
              <a:rPr lang="en-US" dirty="0">
                <a:hlinkClick r:id="rId5"/>
              </a:rPr>
              <a:t>http://backtobazics.com/category/big-data/spark/</a:t>
            </a:r>
            <a:endParaRPr lang="en-US" dirty="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50</a:t>
            </a:fld>
            <a:endParaRPr lang="en-US"/>
          </a:p>
        </p:txBody>
      </p:sp>
    </p:spTree>
    <p:extLst>
      <p:ext uri="{BB962C8B-B14F-4D97-AF65-F5344CB8AC3E}">
        <p14:creationId xmlns:p14="http://schemas.microsoft.com/office/powerpoint/2010/main" val="358760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Narrow Transformation</a:t>
            </a:r>
          </a:p>
          <a:p>
            <a:pPr marL="171450" indent="-171450">
              <a:buFontTx/>
              <a:buChar char="-"/>
            </a:pPr>
            <a:r>
              <a:rPr lang="en-US" dirty="0"/>
              <a:t>Input and output stays in same partition</a:t>
            </a:r>
          </a:p>
          <a:p>
            <a:pPr marL="171450" indent="-171450">
              <a:buFontTx/>
              <a:buChar char="-"/>
            </a:pPr>
            <a:r>
              <a:rPr lang="en-US" dirty="0"/>
              <a:t>No data movement is needed</a:t>
            </a:r>
          </a:p>
          <a:p>
            <a:pPr marL="171450" indent="-171450">
              <a:buFontTx/>
              <a:buChar char="-"/>
            </a:pPr>
            <a:endParaRPr lang="en-US" dirty="0"/>
          </a:p>
          <a:p>
            <a:r>
              <a:rPr lang="en-US" dirty="0"/>
              <a:t>Wide Transformation:</a:t>
            </a:r>
          </a:p>
          <a:p>
            <a:pPr marL="171450" indent="-171450">
              <a:buFontTx/>
              <a:buChar char="-"/>
            </a:pPr>
            <a:r>
              <a:rPr lang="en-US" dirty="0"/>
              <a:t>Input from other partitions are required</a:t>
            </a:r>
          </a:p>
          <a:p>
            <a:pPr marL="171450" indent="-171450">
              <a:buFontTx/>
              <a:buChar char="-"/>
            </a:pPr>
            <a:r>
              <a:rPr lang="en-US" dirty="0"/>
              <a:t>Data shuffling is needed before processing</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51</a:t>
            </a:fld>
            <a:endParaRPr lang="en-US"/>
          </a:p>
        </p:txBody>
      </p:sp>
    </p:spTree>
    <p:extLst>
      <p:ext uri="{BB962C8B-B14F-4D97-AF65-F5344CB8AC3E}">
        <p14:creationId xmlns:p14="http://schemas.microsoft.com/office/powerpoint/2010/main" val="2089588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There are many Narrow Transformations supported by Spark, among them:</a:t>
            </a:r>
            <a:r>
              <a:rPr lang="en-US" baseline="0" dirty="0" smtClean="0"/>
              <a:t> map, </a:t>
            </a:r>
            <a:r>
              <a:rPr lang="en-US" baseline="0" dirty="0" err="1" smtClean="0"/>
              <a:t>flatMap</a:t>
            </a:r>
            <a:r>
              <a:rPr lang="en-US" baseline="0" dirty="0" smtClean="0"/>
              <a:t>, filter, </a:t>
            </a:r>
            <a:r>
              <a:rPr lang="en-US" baseline="0" dirty="0" err="1" smtClean="0"/>
              <a:t>mapPartition</a:t>
            </a:r>
            <a:r>
              <a:rPr lang="en-US" baseline="0" dirty="0" smtClean="0"/>
              <a:t>, </a:t>
            </a:r>
            <a:r>
              <a:rPr lang="en-US" baseline="0" dirty="0" err="1" smtClean="0"/>
              <a:t>mapPartitionWithIndex</a:t>
            </a:r>
            <a:r>
              <a:rPr lang="en-US" baseline="0" dirty="0" smtClean="0"/>
              <a:t>, union, zip, </a:t>
            </a:r>
            <a:r>
              <a:rPr lang="en-US" baseline="0" dirty="0" err="1" smtClean="0"/>
              <a:t>zipWithIndex</a:t>
            </a:r>
            <a:r>
              <a:rPr lang="en-US" baseline="0" dirty="0" smtClean="0"/>
              <a:t>, </a:t>
            </a:r>
            <a:r>
              <a:rPr lang="en-US" baseline="0" dirty="0" err="1" smtClean="0"/>
              <a:t>zipWithUniqueId</a:t>
            </a:r>
            <a:endParaRPr lang="en-US" dirty="0" smtClean="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52</a:t>
            </a:fld>
            <a:endParaRPr lang="en-US"/>
          </a:p>
        </p:txBody>
      </p:sp>
    </p:spTree>
    <p:extLst>
      <p:ext uri="{BB962C8B-B14F-4D97-AF65-F5344CB8AC3E}">
        <p14:creationId xmlns:p14="http://schemas.microsoft.com/office/powerpoint/2010/main" val="1561842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Let’s have a look at the basic narrow transformations Spark offers:</a:t>
            </a:r>
          </a:p>
          <a:p>
            <a:pPr marL="0" indent="0">
              <a:buFontTx/>
              <a:buNone/>
            </a:pPr>
            <a:endParaRPr lang="en-US" b="0" dirty="0"/>
          </a:p>
          <a:p>
            <a:pPr marL="228600" indent="-228600">
              <a:buFontTx/>
              <a:buAutoNum type="arabicPeriod"/>
            </a:pPr>
            <a:r>
              <a:rPr lang="en-US" b="1" dirty="0"/>
              <a:t>map</a:t>
            </a:r>
            <a:r>
              <a:rPr lang="en-US" b="0" baseline="0" dirty="0"/>
              <a:t> returns a new distributed </a:t>
            </a:r>
            <a:r>
              <a:rPr lang="en-US" dirty="0"/>
              <a:t>dataset formed by passing each element of the source through a function </a:t>
            </a:r>
            <a:r>
              <a:rPr lang="en-US" i="1" dirty="0" err="1"/>
              <a:t>func</a:t>
            </a:r>
            <a:r>
              <a:rPr lang="en-US" dirty="0"/>
              <a:t>. For</a:t>
            </a:r>
            <a:r>
              <a:rPr lang="en-US" baseline="0" dirty="0"/>
              <a:t> instance, we have an RDD with a list of 1 to 5, and we would like to create a new RDD having squares of all the values from the initial RDD. The piece of code given makes exactly that, and we can see that it does not change partitions initial RDD had: on the picture we see initial RDD x with two rectangles A and B inside (meaning partitions) with values inside (blue rectangles: 1,2 in A and 3 in B). Then applying mapping we get a new RDD z with still same partitions A and B with new values inside (1 and 4 in A, and 9 in B; which are squares of respective x values)</a:t>
            </a:r>
          </a:p>
          <a:p>
            <a:pPr marL="228600" indent="-228600">
              <a:buFontTx/>
              <a:buAutoNum type="arabicPeriod"/>
            </a:pPr>
            <a:endParaRPr lang="en-US" baseline="0" dirty="0"/>
          </a:p>
          <a:p>
            <a:pPr marL="228600" indent="-228600">
              <a:buFontTx/>
              <a:buAutoNum type="arabicPeriod"/>
            </a:pPr>
            <a:r>
              <a:rPr lang="en-US" b="1" baseline="0" dirty="0"/>
              <a:t>filter</a:t>
            </a:r>
            <a:r>
              <a:rPr lang="en-US" baseline="0" dirty="0"/>
              <a:t> returns</a:t>
            </a:r>
            <a:r>
              <a:rPr lang="en-US" dirty="0"/>
              <a:t> a new dataset formed by selecting those elements of the source on which </a:t>
            </a:r>
            <a:r>
              <a:rPr lang="en-US" i="1" dirty="0" err="1"/>
              <a:t>func</a:t>
            </a:r>
            <a:r>
              <a:rPr lang="en-US" dirty="0"/>
              <a:t> returns true. For example, for the same input</a:t>
            </a:r>
            <a:r>
              <a:rPr lang="en-US" baseline="0" dirty="0"/>
              <a:t> as previously we can filter out even values. As a result we have still same partitions with even numbers missing.</a:t>
            </a:r>
          </a:p>
          <a:p>
            <a:pPr marL="228600" indent="-228600">
              <a:buFontTx/>
              <a:buAutoNum type="arabicPeriod"/>
            </a:pPr>
            <a:endParaRPr lang="en-US" baseline="0" dirty="0"/>
          </a:p>
          <a:p>
            <a:pPr marL="228600" indent="-228600">
              <a:buFontTx/>
              <a:buAutoNum type="arabicPeriod"/>
            </a:pPr>
            <a:r>
              <a:rPr lang="en-US" b="1" baseline="0" dirty="0"/>
              <a:t>union</a:t>
            </a:r>
            <a:r>
              <a:rPr lang="en-US" baseline="0" dirty="0"/>
              <a:t> returns </a:t>
            </a:r>
            <a:r>
              <a:rPr lang="en-US" dirty="0"/>
              <a:t>a new dataset that contains the union of the elements in the source dataset and the argument. For</a:t>
            </a:r>
            <a:r>
              <a:rPr lang="en-US" baseline="0" dirty="0"/>
              <a:t> instance, we can have two RDDs x and y, with 1 to 5 and 3 to 8 lists respectively, the result RDD z will have all the values from both x and y RDDs with all same partitions.</a:t>
            </a:r>
            <a:endParaRPr lang="en-US" dirty="0"/>
          </a:p>
          <a:p>
            <a:endParaRPr lang="en-US" dirty="0"/>
          </a:p>
          <a:p>
            <a:r>
              <a:rPr lang="en-US" dirty="0"/>
              <a:t>SOURCES: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linkClick r:id="rId3"/>
              </a:rPr>
              <a:t>https://spark.apache.org/docs/latest/rdd-programming-guide.html</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53</a:t>
            </a:fld>
            <a:endParaRPr lang="en-US"/>
          </a:p>
        </p:txBody>
      </p:sp>
    </p:spTree>
    <p:extLst>
      <p:ext uri="{BB962C8B-B14F-4D97-AF65-F5344CB8AC3E}">
        <p14:creationId xmlns:p14="http://schemas.microsoft.com/office/powerpoint/2010/main" val="207763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We already know</a:t>
            </a:r>
            <a:r>
              <a:rPr lang="en-US" b="0" baseline="0" dirty="0"/>
              <a:t> how to map RDD values, but there are few more useful mapping transformations.</a:t>
            </a:r>
          </a:p>
          <a:p>
            <a:pPr marL="0" indent="0">
              <a:buFontTx/>
              <a:buNone/>
            </a:pPr>
            <a:endParaRPr lang="en-US" b="0" baseline="0" dirty="0"/>
          </a:p>
          <a:p>
            <a:pPr marL="228600" indent="-228600">
              <a:buFontTx/>
              <a:buAutoNum type="arabicPeriod"/>
            </a:pPr>
            <a:r>
              <a:rPr lang="en-US" b="1" baseline="0" dirty="0" err="1"/>
              <a:t>flatMap</a:t>
            </a:r>
            <a:r>
              <a:rPr lang="en-US" b="0" baseline="0" dirty="0"/>
              <a:t> is similar to map,</a:t>
            </a:r>
            <a:r>
              <a:rPr lang="en-US" dirty="0"/>
              <a:t> but each input item can be mapped to 0 or more output items (so </a:t>
            </a:r>
            <a:r>
              <a:rPr lang="en-US" i="1" dirty="0" err="1"/>
              <a:t>func</a:t>
            </a:r>
            <a:r>
              <a:rPr lang="en-US" dirty="0"/>
              <a:t> should return a </a:t>
            </a:r>
            <a:r>
              <a:rPr lang="en-US" dirty="0" err="1"/>
              <a:t>Seq</a:t>
            </a:r>
            <a:r>
              <a:rPr lang="en-US" dirty="0"/>
              <a:t> rather than a single item). In the example we create an initial</a:t>
            </a:r>
            <a:r>
              <a:rPr lang="en-US" baseline="0" dirty="0"/>
              <a:t> RDD having 1,2,3 values, and ask Spark to create exactly 2 partitions. Next step we first map each RDD value to a pair [value, value] as a list. So we get an RDD with values [1,1], [2,2], [3,3] and then we apply </a:t>
            </a:r>
            <a:r>
              <a:rPr lang="en-US" baseline="0" dirty="0" err="1"/>
              <a:t>flatMap</a:t>
            </a:r>
            <a:r>
              <a:rPr lang="en-US" baseline="0" dirty="0"/>
              <a:t> transformation, i.e. we get a new RDD with “unflatten” values 1,1,2,2,3,3 in the same partitions. Please compare what would happen if we apply mapping </a:t>
            </a:r>
            <a:r>
              <a:rPr lang="en-US" baseline="0" dirty="0" err="1" smtClean="0"/>
              <a:t>intsead</a:t>
            </a:r>
            <a:r>
              <a:rPr lang="en-US" baseline="0" dirty="0" smtClean="0"/>
              <a:t> </a:t>
            </a:r>
            <a:r>
              <a:rPr lang="en-US" baseline="0" dirty="0"/>
              <a:t>(a code on a right side) =&gt; our result RDD remains same pairs [1,1],[2,2],[3,3]</a:t>
            </a:r>
          </a:p>
          <a:p>
            <a:pPr marL="228600" indent="-228600">
              <a:buFontTx/>
              <a:buAutoNum type="arabicPeriod"/>
            </a:pPr>
            <a:endParaRPr lang="en-US" baseline="0" dirty="0"/>
          </a:p>
          <a:p>
            <a:pPr marL="228600" indent="-228600">
              <a:buFontTx/>
              <a:buAutoNum type="arabicPeriod"/>
            </a:pPr>
            <a:r>
              <a:rPr lang="en-US" b="1" baseline="0" dirty="0" err="1"/>
              <a:t>mapPartitions</a:t>
            </a:r>
            <a:r>
              <a:rPr lang="en-US" baseline="0" dirty="0"/>
              <a:t> is also similar to map, </a:t>
            </a:r>
            <a:r>
              <a:rPr lang="en-US" dirty="0"/>
              <a:t>but runs separately on each partition (block) of the RDD, so </a:t>
            </a:r>
            <a:r>
              <a:rPr lang="en-US" i="1" dirty="0" err="1"/>
              <a:t>func</a:t>
            </a:r>
            <a:r>
              <a:rPr lang="en-US" dirty="0"/>
              <a:t> must be of type Iterator&lt;T&gt; =&gt; Iterator&lt;U&gt; when running on an RDD of type T. Result of this transformation highly depends on partitions we have. For instance, having same input as</a:t>
            </a:r>
            <a:r>
              <a:rPr lang="en-US" baseline="0" dirty="0"/>
              <a:t> for </a:t>
            </a:r>
            <a:r>
              <a:rPr lang="en-US" baseline="0" dirty="0" err="1"/>
              <a:t>flatMap</a:t>
            </a:r>
            <a:r>
              <a:rPr lang="en-US" baseline="0" dirty="0"/>
              <a:t>, we run it on each partition (A and B), mapping to the fist value in that partition, so as a result we have a new RDD with still two partitions, but 1 and 3 values only. Please compare with a result if we have one partition only; in this case 1 partition results in one value, the first value of the only partition – 1.</a:t>
            </a:r>
          </a:p>
          <a:p>
            <a:pPr marL="228600" indent="-228600">
              <a:buFontTx/>
              <a:buAutoNum type="arabicPeriod"/>
            </a:pPr>
            <a:endParaRPr lang="en-US" baseline="0" dirty="0"/>
          </a:p>
          <a:p>
            <a:pPr marL="228600" indent="-228600">
              <a:buFontTx/>
              <a:buAutoNum type="arabicPeriod"/>
            </a:pPr>
            <a:r>
              <a:rPr lang="en-US" b="1" baseline="0" dirty="0" err="1"/>
              <a:t>mapPartitionsWithIndex</a:t>
            </a:r>
            <a:r>
              <a:rPr lang="en-US" baseline="0" dirty="0"/>
              <a:t>, with no surprise, is similar to </a:t>
            </a:r>
            <a:r>
              <a:rPr lang="en-US" baseline="0" dirty="0" err="1"/>
              <a:t>mapPartitions</a:t>
            </a:r>
            <a:r>
              <a:rPr lang="en-US" dirty="0"/>
              <a:t>, but also provides </a:t>
            </a:r>
            <a:r>
              <a:rPr lang="en-US" i="1" dirty="0" err="1"/>
              <a:t>func</a:t>
            </a:r>
            <a:r>
              <a:rPr lang="en-US" dirty="0"/>
              <a:t> with an integer value representing the index of the partition, so </a:t>
            </a:r>
            <a:r>
              <a:rPr lang="en-US" i="1" dirty="0" err="1"/>
              <a:t>func</a:t>
            </a:r>
            <a:r>
              <a:rPr lang="en-US" dirty="0"/>
              <a:t> must be of type (</a:t>
            </a:r>
            <a:r>
              <a:rPr lang="en-US" dirty="0" err="1"/>
              <a:t>Int</a:t>
            </a:r>
            <a:r>
              <a:rPr lang="en-US" dirty="0"/>
              <a:t>, Iterator&lt;T&gt;) =&gt; Iterator&lt;U&gt; when running on an RDD of type T. Sounds complex, so let’s move on the an example. Still having an input</a:t>
            </a:r>
            <a:r>
              <a:rPr lang="en-US" baseline="0" dirty="0"/>
              <a:t> RDD as two partitions with 1 to 3 numbers. Now for each value we have its partition index, meaning partition A is a first partition (so index is 0), B is a second partition (so index is 1), and we map each integer value of initial RDD to a string, a comma separated index and value, therefore “0, 1”, “0, 2”, “1, 3”. Please compare what </a:t>
            </a:r>
            <a:r>
              <a:rPr lang="en-US" baseline="0" dirty="0" err="1"/>
              <a:t>whould</a:t>
            </a:r>
            <a:r>
              <a:rPr lang="en-US" baseline="0" dirty="0"/>
              <a:t> happen if we only have one partition, i.e. each index is the same - 0</a:t>
            </a:r>
            <a:endParaRPr lang="en-US" dirty="0"/>
          </a:p>
          <a:p>
            <a:endParaRPr lang="en-US" dirty="0"/>
          </a:p>
          <a:p>
            <a:r>
              <a:rPr lang="en-US" dirty="0"/>
              <a:t>SOURCES:</a:t>
            </a:r>
          </a:p>
          <a:p>
            <a:r>
              <a:rPr lang="en-US" dirty="0">
                <a:hlinkClick r:id="rId3"/>
              </a:rPr>
              <a:t>https://spark.apache.org/docs/latest/rdd-programming-guide.html</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54</a:t>
            </a:fld>
            <a:endParaRPr lang="en-US"/>
          </a:p>
        </p:txBody>
      </p:sp>
    </p:spTree>
    <p:extLst>
      <p:ext uri="{BB962C8B-B14F-4D97-AF65-F5344CB8AC3E}">
        <p14:creationId xmlns:p14="http://schemas.microsoft.com/office/powerpoint/2010/main" val="327372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coding perspective:</a:t>
            </a:r>
          </a:p>
          <a:p>
            <a:pPr marL="228600" indent="-228600">
              <a:buAutoNum type="arabicPeriod"/>
            </a:pPr>
            <a:r>
              <a:rPr lang="en-US" dirty="0"/>
              <a:t>MapReduce requires more lines of the code comparing to Spark, where the same task will take </a:t>
            </a:r>
            <a:r>
              <a:rPr lang="en-US" dirty="0" smtClean="0"/>
              <a:t>less</a:t>
            </a:r>
            <a:r>
              <a:rPr lang="en-US" baseline="0" dirty="0" smtClean="0"/>
              <a:t> space</a:t>
            </a:r>
            <a:endParaRPr lang="en-US" dirty="0"/>
          </a:p>
          <a:p>
            <a:pPr marL="228600" indent="-228600">
              <a:buAutoNum type="arabicPeriod"/>
            </a:pPr>
            <a:r>
              <a:rPr lang="en-US" dirty="0"/>
              <a:t>MapReduce is a bit complex comparing to Spark. MapReduce is difficult to write and debug, unlike Spark</a:t>
            </a:r>
          </a:p>
          <a:p>
            <a:pPr marL="228600" indent="-228600">
              <a:buAutoNum type="arabicPeriod"/>
            </a:pPr>
            <a:r>
              <a:rPr lang="en-US" dirty="0"/>
              <a:t>Spark has an interactive mode</a:t>
            </a:r>
          </a:p>
          <a:p>
            <a:pPr marL="228600" indent="-228600">
              <a:buAutoNum type="arabicPeriod"/>
            </a:pPr>
            <a:r>
              <a:rPr lang="en-US" dirty="0"/>
              <a:t>MapReduce </a:t>
            </a:r>
            <a:r>
              <a:rPr lang="en-US" dirty="0" smtClean="0"/>
              <a:t>has been developed in </a:t>
            </a:r>
            <a:r>
              <a:rPr lang="en-US" dirty="0"/>
              <a:t>Java, while Spark </a:t>
            </a:r>
            <a:r>
              <a:rPr lang="en-US" dirty="0" smtClean="0"/>
              <a:t>in </a:t>
            </a:r>
            <a:r>
              <a:rPr lang="en-US" dirty="0"/>
              <a:t>Scala</a:t>
            </a:r>
          </a:p>
          <a:p>
            <a:pPr marL="228600" indent="-228600">
              <a:buAutoNum type="arabicPeriod"/>
            </a:pPr>
            <a:r>
              <a:rPr lang="en-US" dirty="0"/>
              <a:t>Primary language for MapReduce is Java, although languages like C, C++, Ruby, Python, Perl, Groovy has also supported; Apache Sparks supports Scala, Java, Python, R, and SQL</a:t>
            </a:r>
          </a:p>
          <a:p>
            <a:pPr marL="228600" indent="-228600">
              <a:buAutoNum type="arabicPeriod"/>
            </a:pPr>
            <a:r>
              <a:rPr lang="en-US" dirty="0"/>
              <a:t>Both can be installed and used on different platforms</a:t>
            </a:r>
          </a:p>
          <a:p>
            <a:pPr marL="228600" indent="-228600">
              <a:buAutoNum type="arabicPeriod"/>
            </a:pPr>
            <a:r>
              <a:rPr lang="en-US" dirty="0"/>
              <a:t>MapReduce is strictly disk-based while Apache Spark uses memory and can use a disk for processing</a:t>
            </a:r>
          </a:p>
          <a:p>
            <a:pPr marL="228600" indent="-228600">
              <a:buAutoNum type="arabicPeriod"/>
            </a:pPr>
            <a:r>
              <a:rPr lang="en-US" dirty="0"/>
              <a:t>MapReduce is slower than Apache Spark, because of I/O disk latency; Apache Spark reports to be 100x faster in memory and 10x faster while running on disk </a:t>
            </a:r>
            <a:endParaRPr lang="en-US" dirty="0" smtClean="0"/>
          </a:p>
          <a:p>
            <a:pPr marL="228600" indent="-228600">
              <a:buAutoNum type="arabicPeriod"/>
            </a:pPr>
            <a:r>
              <a:rPr lang="en-US" dirty="0" smtClean="0"/>
              <a:t>MapReduce can be an economical option because of Hadoop as a Service, and Spark is more cost effective because of high availability memory; i.e. MapReduce can work with commodity hardware, when Spark better works on mid- to high-level hardware </a:t>
            </a:r>
          </a:p>
          <a:p>
            <a:pPr marL="228600" indent="-228600">
              <a:buAutoNum type="arabicPeriod"/>
            </a:pPr>
            <a:endParaRPr lang="en-US" dirty="0"/>
          </a:p>
          <a:p>
            <a:pPr marL="228600" indent="-228600">
              <a:buAutoNum type="arabicPeriod"/>
            </a:pPr>
            <a:endParaRPr lang="en-US" dirty="0"/>
          </a:p>
          <a:p>
            <a:r>
              <a:rPr lang="en-US" dirty="0"/>
              <a:t>SOURCES:</a:t>
            </a:r>
          </a:p>
          <a:p>
            <a:r>
              <a:rPr lang="en-US" dirty="0"/>
              <a:t>- https://www.educba.com/mapreduce-vs-apache-spark/</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461417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Zipping two</a:t>
            </a:r>
            <a:r>
              <a:rPr lang="en-US" b="0" baseline="0" dirty="0"/>
              <a:t> RDDs with N elements each is a way to get new N elements where each value is a function on elements on same position in initial RDDs. Spark has few transformations for that:</a:t>
            </a:r>
          </a:p>
          <a:p>
            <a:pPr marL="0" indent="0">
              <a:buFontTx/>
              <a:buNone/>
            </a:pPr>
            <a:endParaRPr lang="en-US" b="0" baseline="0" dirty="0"/>
          </a:p>
          <a:p>
            <a:pPr marL="228600" indent="-228600">
              <a:buFontTx/>
              <a:buAutoNum type="arabicPeriod"/>
            </a:pPr>
            <a:r>
              <a:rPr lang="en-US" b="1" dirty="0"/>
              <a:t>zip </a:t>
            </a:r>
            <a:r>
              <a:rPr lang="en-US" b="0" dirty="0"/>
              <a:t>zips</a:t>
            </a:r>
            <a:r>
              <a:rPr lang="en-US" dirty="0"/>
              <a:t> this RDD with another RDD, returning key-value pairs (</a:t>
            </a:r>
            <a:r>
              <a:rPr lang="en-US" dirty="0" err="1"/>
              <a:t>PairRDD</a:t>
            </a:r>
            <a:r>
              <a:rPr lang="en-US" dirty="0"/>
              <a:t>) with the elements pair. For instance, if we have two RDDs with (‘A’, ‘B’, ‘C’) first, and (1, 2, 3) second and we try to zip them, then we get a new RDD with pairs (‘A’, 1), (‘B’, 2), (‘C’, 3). </a:t>
            </a:r>
            <a:r>
              <a:rPr lang="en-US" dirty="0" smtClean="0"/>
              <a:t>It’s </a:t>
            </a:r>
            <a:r>
              <a:rPr lang="en-US" dirty="0"/>
              <a:t>like a hash map with ‘A’, ‘B’, ‘C’ as keys, and 1,2,3 as values for them respectively</a:t>
            </a:r>
          </a:p>
          <a:p>
            <a:pPr marL="228600" indent="-228600">
              <a:buFontTx/>
              <a:buAutoNum type="arabicPeriod"/>
            </a:pPr>
            <a:endParaRPr lang="en-US" dirty="0"/>
          </a:p>
          <a:p>
            <a:pPr marL="228600" indent="-228600">
              <a:buFontTx/>
              <a:buAutoNum type="arabicPeriod"/>
            </a:pPr>
            <a:r>
              <a:rPr lang="en-US" b="1" dirty="0" err="1"/>
              <a:t>zipWithIndex</a:t>
            </a:r>
            <a:r>
              <a:rPr lang="en-US" dirty="0"/>
              <a:t> zips RDD with its indexes. i.e. the first item in the first partition gets index 0, and the last item in the last partition receives the largest index. In this case, if we try to zip an RDD with (‘A’, ‘B’, ‘C’) values with their indexes we get</a:t>
            </a:r>
            <a:r>
              <a:rPr lang="en-US" baseline="0" dirty="0"/>
              <a:t> </a:t>
            </a:r>
            <a:r>
              <a:rPr lang="en-US" dirty="0"/>
              <a:t>(‘A’, 1), (‘B’, 2), (‘C’, 3). Please note, indexes do not depend on partitions.</a:t>
            </a:r>
          </a:p>
          <a:p>
            <a:pPr marL="228600" indent="-228600">
              <a:buFontTx/>
              <a:buAutoNum type="arabicPeriod"/>
            </a:pPr>
            <a:endParaRPr lang="en-US" dirty="0"/>
          </a:p>
          <a:p>
            <a:pPr marL="228600" indent="-228600">
              <a:buFontTx/>
              <a:buAutoNum type="arabicPeriod"/>
            </a:pPr>
            <a:r>
              <a:rPr lang="en-US" b="1" dirty="0" err="1"/>
              <a:t>zipWithUniqueId</a:t>
            </a:r>
            <a:r>
              <a:rPr lang="en-US" dirty="0"/>
              <a:t> zips this RDD with generated unique Long ids. Items in the kth partition will get ids k, </a:t>
            </a:r>
            <a:r>
              <a:rPr lang="en-US" dirty="0" err="1"/>
              <a:t>n+k</a:t>
            </a:r>
            <a:r>
              <a:rPr lang="en-US" dirty="0"/>
              <a:t>, 2*</a:t>
            </a:r>
            <a:r>
              <a:rPr lang="en-US" dirty="0" err="1"/>
              <a:t>n+k</a:t>
            </a:r>
            <a:r>
              <a:rPr lang="en-US" dirty="0"/>
              <a:t>, …, where n is the number of partitions. For the same input RDD (‘A’</a:t>
            </a:r>
            <a:r>
              <a:rPr lang="en-US" baseline="0" dirty="0"/>
              <a:t> in first partition, and</a:t>
            </a:r>
            <a:r>
              <a:rPr lang="en-US" dirty="0"/>
              <a:t> ‘B’, ‘C’ in second partition), we get 0</a:t>
            </a:r>
            <a:r>
              <a:rPr lang="en-US" baseline="0" dirty="0"/>
              <a:t> for A (zero index partition), then 1 for B (1 index partition), and 1+2 for C (1 index partition + 2 partitions overall)</a:t>
            </a:r>
            <a:endParaRPr lang="en-US" dirty="0"/>
          </a:p>
          <a:p>
            <a:endParaRPr lang="en-US" dirty="0"/>
          </a:p>
          <a:p>
            <a:r>
              <a:rPr lang="en-US" dirty="0"/>
              <a:t>SOURCES:</a:t>
            </a:r>
          </a:p>
          <a:p>
            <a:r>
              <a:rPr lang="en-US" dirty="0"/>
              <a:t>Spark</a:t>
            </a:r>
            <a:r>
              <a:rPr lang="en-US" baseline="0" dirty="0"/>
              <a:t> </a:t>
            </a:r>
            <a:r>
              <a:rPr lang="en-US" baseline="0" dirty="0" err="1"/>
              <a:t>JavaDoc</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55</a:t>
            </a:fld>
            <a:endParaRPr lang="en-US"/>
          </a:p>
        </p:txBody>
      </p:sp>
    </p:spTree>
    <p:extLst>
      <p:ext uri="{BB962C8B-B14F-4D97-AF65-F5344CB8AC3E}">
        <p14:creationId xmlns:p14="http://schemas.microsoft.com/office/powerpoint/2010/main" val="3371996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Having done with Narrow Transformations, let’s move on to Wide ones. Let</a:t>
            </a:r>
            <a:r>
              <a:rPr lang="en-US" baseline="0" dirty="0"/>
              <a:t> us remind, Wide Transformations require data shuffling between nodes.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There are many Wide Transformations supported by Spark, among them:</a:t>
            </a:r>
            <a:r>
              <a:rPr lang="en-US" baseline="0" dirty="0"/>
              <a:t> intersection, </a:t>
            </a:r>
            <a:r>
              <a:rPr lang="en-US" baseline="0" dirty="0" err="1"/>
              <a:t>disctinct</a:t>
            </a:r>
            <a:r>
              <a:rPr lang="en-US" baseline="0" dirty="0"/>
              <a:t>, </a:t>
            </a:r>
            <a:r>
              <a:rPr lang="en-US" baseline="0" dirty="0" err="1"/>
              <a:t>groupByValue</a:t>
            </a:r>
            <a:r>
              <a:rPr lang="en-US" baseline="0" dirty="0"/>
              <a:t>,</a:t>
            </a:r>
            <a:r>
              <a:rPr lang="uk-UA" baseline="0" dirty="0"/>
              <a:t> </a:t>
            </a:r>
            <a:r>
              <a:rPr lang="en-US" baseline="0" dirty="0" err="1"/>
              <a:t>reduceByKey</a:t>
            </a:r>
            <a:r>
              <a:rPr lang="en-US" baseline="0" dirty="0"/>
              <a:t>, </a:t>
            </a:r>
            <a:r>
              <a:rPr lang="en-US" baseline="0" dirty="0" err="1"/>
              <a:t>sortByKey</a:t>
            </a:r>
            <a:r>
              <a:rPr lang="en-US" baseline="0" dirty="0"/>
              <a:t>, join, coalesce, </a:t>
            </a:r>
            <a:r>
              <a:rPr lang="en-US" baseline="0" dirty="0" err="1"/>
              <a:t>cartesian</a:t>
            </a:r>
            <a:r>
              <a:rPr lang="en-US" baseline="0" dirty="0"/>
              <a:t>, repartition</a:t>
            </a:r>
            <a:endParaRPr lang="en-US" dirty="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56</a:t>
            </a:fld>
            <a:endParaRPr lang="en-US"/>
          </a:p>
        </p:txBody>
      </p:sp>
    </p:spTree>
    <p:extLst>
      <p:ext uri="{BB962C8B-B14F-4D97-AF65-F5344CB8AC3E}">
        <p14:creationId xmlns:p14="http://schemas.microsoft.com/office/powerpoint/2010/main" val="38613207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Probably the simplest wide transformations are intersect and distinct:</a:t>
            </a:r>
          </a:p>
          <a:p>
            <a:pPr marL="0" indent="0">
              <a:buFontTx/>
              <a:buNone/>
            </a:pPr>
            <a:endParaRPr lang="en-US" b="0" dirty="0"/>
          </a:p>
          <a:p>
            <a:pPr marL="228600" indent="-228600">
              <a:buFontTx/>
              <a:buAutoNum type="arabicPeriod"/>
            </a:pPr>
            <a:r>
              <a:rPr lang="en-US" b="1" baseline="0" dirty="0"/>
              <a:t>intersection</a:t>
            </a:r>
            <a:r>
              <a:rPr lang="en-US" b="0" baseline="0" dirty="0"/>
              <a:t> r</a:t>
            </a:r>
            <a:r>
              <a:rPr lang="en-US" dirty="0"/>
              <a:t>eturns a new RDD that contains the intersection of elements in the source dataset and the argument. Let’s</a:t>
            </a:r>
            <a:r>
              <a:rPr lang="en-US" baseline="0" dirty="0"/>
              <a:t> imagine we have two RDD, first one consists of 1 to 5 integers, and has one partition only; another one consists of 3 to 6 </a:t>
            </a:r>
            <a:r>
              <a:rPr lang="en-US" baseline="0" dirty="0" smtClean="0"/>
              <a:t>integers </a:t>
            </a:r>
            <a:r>
              <a:rPr lang="en-US" baseline="0" dirty="0"/>
              <a:t>and has two partitions. When we apply intersection to them, then data are shuffled between nodes (repartitioning) and we get two new partitions (say A and B) with 4 and 3,5 values respectively</a:t>
            </a:r>
          </a:p>
          <a:p>
            <a:pPr marL="228600" indent="-228600">
              <a:buFontTx/>
              <a:buAutoNum type="arabicPeriod"/>
            </a:pPr>
            <a:endParaRPr lang="en-US" baseline="0" dirty="0"/>
          </a:p>
          <a:p>
            <a:pPr marL="228600" indent="-228600">
              <a:buFontTx/>
              <a:buAutoNum type="arabicPeriod"/>
            </a:pPr>
            <a:r>
              <a:rPr lang="en-US" b="1" baseline="0" dirty="0"/>
              <a:t>distinct</a:t>
            </a:r>
            <a:r>
              <a:rPr lang="en-US" baseline="0" dirty="0"/>
              <a:t> returns a </a:t>
            </a:r>
            <a:r>
              <a:rPr lang="en-US" dirty="0"/>
              <a:t>new dataset that contains the distinct elements of the source dataset. For instance, in</a:t>
            </a:r>
            <a:r>
              <a:rPr lang="en-US" baseline="0" dirty="0"/>
              <a:t> the simplest case, if we have an RDD with some values duplicated (say 1,2,1,3,2) and run </a:t>
            </a:r>
            <a:r>
              <a:rPr lang="en-US" baseline="0" dirty="0" err="1"/>
              <a:t>disctint</a:t>
            </a:r>
            <a:r>
              <a:rPr lang="en-US" baseline="0" dirty="0"/>
              <a:t> transformation, then we get a new RDD with unique values only. </a:t>
            </a:r>
            <a:r>
              <a:rPr lang="en-US" baseline="0" dirty="0" smtClean="0"/>
              <a:t>Please note, </a:t>
            </a:r>
            <a:r>
              <a:rPr lang="en-US" baseline="0" dirty="0"/>
              <a:t>the values might change partitions…</a:t>
            </a:r>
            <a:endParaRPr lang="en-US" dirty="0"/>
          </a:p>
          <a:p>
            <a:endParaRPr lang="en-US" dirty="0"/>
          </a:p>
          <a:p>
            <a:r>
              <a:rPr lang="en-US" dirty="0"/>
              <a:t>SOURCES:</a:t>
            </a:r>
          </a:p>
          <a:p>
            <a:r>
              <a:rPr lang="en-US" dirty="0">
                <a:hlinkClick r:id="rId3"/>
              </a:rPr>
              <a:t>https://spark.apache.org/docs/latest/rdd-programming-guide.html</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57</a:t>
            </a:fld>
            <a:endParaRPr lang="en-US"/>
          </a:p>
        </p:txBody>
      </p:sp>
    </p:spTree>
    <p:extLst>
      <p:ext uri="{BB962C8B-B14F-4D97-AF65-F5344CB8AC3E}">
        <p14:creationId xmlns:p14="http://schemas.microsoft.com/office/powerpoint/2010/main" val="2920214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It’s a time to learn how we can manage partitions. There are two basic transformations for that: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b="1" dirty="0"/>
              <a:t>coalesce</a:t>
            </a:r>
            <a:r>
              <a:rPr lang="en-US" dirty="0"/>
              <a:t> decreases the number of partitions in the RDD to the given one. Useful for running operations more efficiently after filtering down a large dataset. For instance, if we have an</a:t>
            </a:r>
            <a:r>
              <a:rPr lang="en-US" baseline="0" dirty="0"/>
              <a:t> RDD with 1 to 6 integers, spread around 4 partitions, we can easily decrease partitions to 2 running coalesce(2) on it.</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US" baseline="0" dirty="0"/>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b="1" baseline="0" dirty="0"/>
              <a:t>repartition</a:t>
            </a:r>
            <a:r>
              <a:rPr lang="en-US" baseline="0" dirty="0"/>
              <a:t> changes number of partitions in the RDD to the given one. It means we can also decrease partitions to 2 with help of repartition. Decreasing number of partitions does not mean we get equal partitions, i.e. RDD values are not distributed equally, like we see in this case.</a:t>
            </a:r>
            <a:endParaRPr lang="en-US" dirty="0"/>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a:p>
            <a:r>
              <a:rPr lang="en-US" dirty="0"/>
              <a:t>SOURCES:</a:t>
            </a:r>
          </a:p>
          <a:p>
            <a:r>
              <a:rPr lang="en-US" dirty="0">
                <a:hlinkClick r:id="rId3"/>
              </a:rPr>
              <a:t>https://spark.apache.org/docs/latest/rdd-programming-guide.html</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58</a:t>
            </a:fld>
            <a:endParaRPr lang="en-US"/>
          </a:p>
        </p:txBody>
      </p:sp>
    </p:spTree>
    <p:extLst>
      <p:ext uri="{BB962C8B-B14F-4D97-AF65-F5344CB8AC3E}">
        <p14:creationId xmlns:p14="http://schemas.microsoft.com/office/powerpoint/2010/main" val="1458343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the difference between coalesce</a:t>
            </a:r>
            <a:r>
              <a:rPr lang="en-US" baseline="0" dirty="0"/>
              <a:t> and repartition? The only thing coalesce can do is decreasing number of partitions, when repartition can increase them as well. </a:t>
            </a:r>
          </a:p>
          <a:p>
            <a:endParaRPr lang="en-US" baseline="0" dirty="0"/>
          </a:p>
          <a:p>
            <a:r>
              <a:rPr lang="en-US" baseline="0" dirty="0"/>
              <a:t>Having same input RDD (1 to 6 integers, 4 partitions), we </a:t>
            </a:r>
            <a:r>
              <a:rPr lang="en-US" baseline="0" dirty="0" smtClean="0"/>
              <a:t>can do </a:t>
            </a:r>
            <a:r>
              <a:rPr lang="en-US" baseline="0" dirty="0"/>
              <a:t>both transformations trying to increase partitions to 5, and see what happens. In case of </a:t>
            </a:r>
            <a:r>
              <a:rPr lang="en-US" b="1" baseline="0" dirty="0"/>
              <a:t>repartition</a:t>
            </a:r>
            <a:r>
              <a:rPr lang="en-US" baseline="0" dirty="0"/>
              <a:t> we indeed get 5 partitions, please note how values were distributed – one </a:t>
            </a:r>
            <a:r>
              <a:rPr lang="en-US" baseline="0" dirty="0" smtClean="0"/>
              <a:t>partition </a:t>
            </a:r>
            <a:r>
              <a:rPr lang="en-US" baseline="0" dirty="0"/>
              <a:t>is empty (!), few have 1 value only and one has 3 values (!), remember that repartitioning does mean equal value distribution… it is just a repartitioning, even if we get empty partitions…</a:t>
            </a:r>
          </a:p>
          <a:p>
            <a:endParaRPr lang="en-US" baseline="0" dirty="0"/>
          </a:p>
          <a:p>
            <a:r>
              <a:rPr lang="en-US" b="1" baseline="0" dirty="0"/>
              <a:t>coalesce</a:t>
            </a:r>
            <a:r>
              <a:rPr lang="en-US" baseline="0" dirty="0"/>
              <a:t> in its turn did nothing. We asked to increase partitions, but in result we still have 4 partitions. At least it did not change values in partitions.</a:t>
            </a:r>
          </a:p>
          <a:p>
            <a:endParaRPr lang="en-US" baseline="0" dirty="0"/>
          </a:p>
          <a:p>
            <a:r>
              <a:rPr lang="en-US" baseline="0" dirty="0"/>
              <a:t>Here we learn good features of partition managing transformations: if you are not sure how many partitions you have and you do not want to increase them but </a:t>
            </a:r>
            <a:r>
              <a:rPr lang="en-US" baseline="0" dirty="0" smtClean="0"/>
              <a:t>possibly </a:t>
            </a:r>
            <a:r>
              <a:rPr lang="en-US" baseline="0" dirty="0"/>
              <a:t>decrease, then </a:t>
            </a:r>
            <a:r>
              <a:rPr lang="en-US" b="1" baseline="0" dirty="0"/>
              <a:t>coalesce</a:t>
            </a:r>
            <a:r>
              <a:rPr lang="en-US" baseline="0" dirty="0"/>
              <a:t> is your choice. Otherwise if you are sure you need to change number of partitions, whether increasing or decreasing, then </a:t>
            </a:r>
            <a:r>
              <a:rPr lang="en-US" b="1" baseline="0" dirty="0"/>
              <a:t>repartition</a:t>
            </a:r>
            <a:r>
              <a:rPr lang="en-US" baseline="0" dirty="0"/>
              <a:t> is the way to go.</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59</a:t>
            </a:fld>
            <a:endParaRPr lang="en-US"/>
          </a:p>
        </p:txBody>
      </p:sp>
    </p:spTree>
    <p:extLst>
      <p:ext uri="{BB962C8B-B14F-4D97-AF65-F5344CB8AC3E}">
        <p14:creationId xmlns:p14="http://schemas.microsoft.com/office/powerpoint/2010/main" val="527563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Another type of operations on RDD is actions. There are plenty of them supported by Spark out of the box, among them: count, collect, </a:t>
            </a:r>
            <a:r>
              <a:rPr lang="en-US" dirty="0" err="1" smtClean="0"/>
              <a:t>countByValue</a:t>
            </a:r>
            <a:r>
              <a:rPr lang="en-US" dirty="0" smtClean="0"/>
              <a:t>, reduce, fold, aggregate, </a:t>
            </a:r>
            <a:r>
              <a:rPr lang="en-US" dirty="0" err="1" smtClean="0"/>
              <a:t>saveAs</a:t>
            </a:r>
            <a:r>
              <a:rPr lang="en-US" dirty="0" smtClean="0"/>
              <a:t> actions etc.</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60</a:t>
            </a:fld>
            <a:endParaRPr lang="en-US"/>
          </a:p>
        </p:txBody>
      </p:sp>
    </p:spTree>
    <p:extLst>
      <p:ext uri="{BB962C8B-B14F-4D97-AF65-F5344CB8AC3E}">
        <p14:creationId xmlns:p14="http://schemas.microsoft.com/office/powerpoint/2010/main" val="1609817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First, let’s have a look at the basic Spark actions:</a:t>
            </a:r>
          </a:p>
          <a:p>
            <a:endParaRPr lang="en-US" b="0" dirty="0"/>
          </a:p>
          <a:p>
            <a:pPr marL="228600" indent="-228600">
              <a:buAutoNum type="arabicPeriod"/>
            </a:pPr>
            <a:r>
              <a:rPr lang="en-US" b="1" dirty="0"/>
              <a:t>collect </a:t>
            </a:r>
            <a:r>
              <a:rPr lang="en-US" dirty="0"/>
              <a:t>returns all the elements of the dataset as an array at the driver program. This is usually useful after a filter or other operation that returns a sufficiently small subset of the data. For instance, if we have an RDD created from Array given, than actual result of the collect action is going to be a list of same values.</a:t>
            </a:r>
          </a:p>
          <a:p>
            <a:pPr marL="228600" indent="-228600">
              <a:buAutoNum type="arabicPeriod"/>
            </a:pPr>
            <a:endParaRPr lang="en-US" dirty="0"/>
          </a:p>
          <a:p>
            <a:pPr marL="228600" indent="-228600">
              <a:buAutoNum type="arabicPeriod"/>
            </a:pPr>
            <a:r>
              <a:rPr lang="en-US" b="1" dirty="0"/>
              <a:t>count</a:t>
            </a:r>
            <a:r>
              <a:rPr lang="en-US" dirty="0"/>
              <a:t> returns the number of elements in the dataset. In other words, if we have an RDD made from 5-elements array, then count action on such an RDD returns 5.</a:t>
            </a:r>
          </a:p>
          <a:p>
            <a:pPr marL="228600" indent="-228600">
              <a:buAutoNum type="arabicPeriod"/>
            </a:pPr>
            <a:endParaRPr lang="en-US" dirty="0"/>
          </a:p>
          <a:p>
            <a:pPr marL="228600" indent="-228600">
              <a:buAutoNum type="arabicPeriod"/>
            </a:pPr>
            <a:r>
              <a:rPr lang="en-US" b="1" dirty="0" err="1"/>
              <a:t>countByValue</a:t>
            </a:r>
            <a:r>
              <a:rPr lang="en-US" dirty="0"/>
              <a:t> is similar to count, but returns a map of each unique value with its count. For the same RDD as above, the result is now not 5 but a map that we have 2 ones, 1 three, and 2 twos.</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61</a:t>
            </a:fld>
            <a:endParaRPr lang="en-US"/>
          </a:p>
        </p:txBody>
      </p:sp>
    </p:spTree>
    <p:extLst>
      <p:ext uri="{BB962C8B-B14F-4D97-AF65-F5344CB8AC3E}">
        <p14:creationId xmlns:p14="http://schemas.microsoft.com/office/powerpoint/2010/main" val="4042769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Sometimes we do not need all the values, and would like just to have few of them, take and top actions comes handy here:</a:t>
            </a:r>
          </a:p>
          <a:p>
            <a:endParaRPr lang="en-US" b="0" dirty="0"/>
          </a:p>
          <a:p>
            <a:pPr marL="228600" indent="-228600">
              <a:buAutoNum type="arabicPeriod"/>
            </a:pPr>
            <a:r>
              <a:rPr lang="en-US" b="1" dirty="0"/>
              <a:t>take</a:t>
            </a:r>
            <a:r>
              <a:rPr lang="en-US" b="0" dirty="0"/>
              <a:t> tries to take number of elements given from starting RDDs zero partition. Say initially we have a 1-partiion RDD, so take returns first 3 elements, 1,2,3 in our case</a:t>
            </a:r>
          </a:p>
          <a:p>
            <a:pPr marL="228600" indent="-228600">
              <a:buAutoNum type="arabicPeriod"/>
            </a:pPr>
            <a:endParaRPr lang="en-US" b="0" i="0" dirty="0"/>
          </a:p>
          <a:p>
            <a:pPr marL="228600" indent="-228600">
              <a:buAutoNum type="arabicPeriod"/>
            </a:pPr>
            <a:r>
              <a:rPr lang="en-US" b="1" i="0" dirty="0"/>
              <a:t>top </a:t>
            </a:r>
            <a:r>
              <a:rPr lang="en-US" b="0" i="0" dirty="0"/>
              <a:t>tries to take number of elements gives from RDD with a default order. For the same RDD as before, top returns also 3 elements, as asked, but completely unordered now.</a:t>
            </a:r>
          </a:p>
        </p:txBody>
      </p:sp>
      <p:sp>
        <p:nvSpPr>
          <p:cNvPr id="4" name="Slide Number Placeholder 3"/>
          <p:cNvSpPr>
            <a:spLocks noGrp="1"/>
          </p:cNvSpPr>
          <p:nvPr>
            <p:ph type="sldNum" sz="quarter" idx="10"/>
          </p:nvPr>
        </p:nvSpPr>
        <p:spPr/>
        <p:txBody>
          <a:bodyPr/>
          <a:lstStyle/>
          <a:p>
            <a:fld id="{A874FABB-6DBE-47C4-B626-20167906F475}" type="slidenum">
              <a:rPr lang="en-US" smtClean="0"/>
              <a:t>62</a:t>
            </a:fld>
            <a:endParaRPr lang="en-US"/>
          </a:p>
        </p:txBody>
      </p:sp>
    </p:spTree>
    <p:extLst>
      <p:ext uri="{BB962C8B-B14F-4D97-AF65-F5344CB8AC3E}">
        <p14:creationId xmlns:p14="http://schemas.microsoft.com/office/powerpoint/2010/main" val="2923190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One of the most useful actions in Spark are aggregations:</a:t>
            </a:r>
          </a:p>
          <a:p>
            <a:endParaRPr lang="en-US" b="0" dirty="0"/>
          </a:p>
          <a:p>
            <a:pPr marL="228600" indent="-228600">
              <a:buAutoNum type="arabicPeriod"/>
            </a:pPr>
            <a:r>
              <a:rPr lang="en-US" b="1" dirty="0"/>
              <a:t>reduce</a:t>
            </a:r>
            <a:r>
              <a:rPr lang="en-US" b="0" dirty="0"/>
              <a:t> aggregates </a:t>
            </a:r>
            <a:r>
              <a:rPr lang="en-US" dirty="0"/>
              <a:t>the elements of the dataset using a function </a:t>
            </a:r>
            <a:r>
              <a:rPr lang="en-US" i="1" dirty="0" err="1"/>
              <a:t>func</a:t>
            </a:r>
            <a:r>
              <a:rPr lang="en-US" dirty="0"/>
              <a:t> (which takes two arguments and returns one). The function should be commutative and associative so that it can be computed correctly in parallel. For instance, we can sum up all the elements in RDD, in this case we simply add accumulator and item (both arguments passed to reduce closure). In other words, having that written and ran, when first element is passed to that closure, accumulator’s value is 0, so 0+1 is 1 and it is assigned to accumulator. Next element is 2, so accumulator that time is 1 and item is 2 and therefore 1+2=3 is assigned to accumulator and so </a:t>
            </a:r>
            <a:r>
              <a:rPr lang="en-US" dirty="0" smtClean="0"/>
              <a:t>on.. </a:t>
            </a:r>
            <a:r>
              <a:rPr lang="en-US" dirty="0"/>
              <a:t>Last run we have accumulator 6 and item 4 so the result value is 6+4=10.</a:t>
            </a:r>
          </a:p>
          <a:p>
            <a:pPr marL="228600" indent="-228600">
              <a:buAutoNum type="arabicPeriod"/>
            </a:pPr>
            <a:endParaRPr lang="en-US" dirty="0"/>
          </a:p>
          <a:p>
            <a:pPr marL="228600" indent="-228600">
              <a:buAutoNum type="arabicPeriod"/>
            </a:pPr>
            <a:r>
              <a:rPr lang="en-US" b="1" dirty="0"/>
              <a:t>fold </a:t>
            </a:r>
            <a:r>
              <a:rPr lang="en-US" b="0" dirty="0"/>
              <a:t>aggregates </a:t>
            </a:r>
            <a:r>
              <a:rPr lang="en-US" dirty="0"/>
              <a:t>the elements of each partition, and then the results for all the partitions, using a given associative function and a neutral “zero value”. In other words, fold is quite similar to reduce, except the fact that we can set the initial value of accumulator. When it becomes handy? Imagine we have an empty RDD, in our example we take the same initial RDD as before, and filter out all the elements (as there is nothing bigger than 10), so at this point we have a new empty RDD. Now we run fold action, saying that accumulator should be assigned 0 before calculations, and same closure as before returns 0, which is quite logically considering empty RDD. Now, on the right we have exactly the same, but using reduce action.. Reduce actions fails while running on empty RDD (!), this is important to know.</a:t>
            </a:r>
          </a:p>
          <a:p>
            <a:pPr marL="228600" indent="-228600">
              <a:buAutoNum type="arabicPeriod"/>
            </a:pPr>
            <a:endParaRPr lang="en-US" dirty="0"/>
          </a:p>
          <a:p>
            <a:pPr marL="228600" indent="-228600">
              <a:buAutoNum type="arabicPeriod"/>
            </a:pPr>
            <a:r>
              <a:rPr lang="en-US" b="1" dirty="0"/>
              <a:t>aggregate</a:t>
            </a:r>
            <a:r>
              <a:rPr lang="en-US" dirty="0"/>
              <a:t> itself aggregates the elements of each partition, and then the results for all the partitions, using given combine functions and a neutral “zero value”. Let’s see what our sample code does. First we ask to assign (0, 0) to accumulator. Then first sequence operations are run (first closure passed). That function takes (0,0) as accumulator and 1 as first value and creates a pair (0+1, 0+1), then next run we get (1+2, 1+1) and so on, last run we get (6+4, 3+1). </a:t>
            </a:r>
          </a:p>
          <a:p>
            <a:pPr marL="228600" indent="-228600">
              <a:buAutoNum type="arabicPeriod"/>
            </a:pPr>
            <a:endParaRPr lang="en-US"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63</a:t>
            </a:fld>
            <a:endParaRPr lang="en-US"/>
          </a:p>
        </p:txBody>
      </p:sp>
    </p:spTree>
    <p:extLst>
      <p:ext uri="{BB962C8B-B14F-4D97-AF65-F5344CB8AC3E}">
        <p14:creationId xmlns:p14="http://schemas.microsoft.com/office/powerpoint/2010/main" val="3374322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Last but not the least actions are data saving actions and foreach:</a:t>
            </a:r>
          </a:p>
          <a:p>
            <a:pPr marL="0" indent="0">
              <a:buFontTx/>
              <a:buNone/>
            </a:pPr>
            <a:endParaRPr lang="en-US" b="1" dirty="0"/>
          </a:p>
          <a:p>
            <a:pPr marL="228600" indent="-228600">
              <a:buFontTx/>
              <a:buAutoNum type="arabicPeriod"/>
            </a:pPr>
            <a:r>
              <a:rPr lang="en-US" b="1" dirty="0"/>
              <a:t>foreach </a:t>
            </a:r>
            <a:r>
              <a:rPr lang="en-US" b="0" dirty="0"/>
              <a:t>r</a:t>
            </a:r>
            <a:r>
              <a:rPr lang="en-US" dirty="0"/>
              <a:t>uns a function </a:t>
            </a:r>
            <a:r>
              <a:rPr lang="en-US" i="1" dirty="0" err="1"/>
              <a:t>func</a:t>
            </a:r>
            <a:r>
              <a:rPr lang="en-US" dirty="0"/>
              <a:t> on each element of the dataset. This is usually done for side effects such as updating an </a:t>
            </a:r>
            <a:r>
              <a:rPr lang="en-US" dirty="0">
                <a:hlinkClick r:id="rId3"/>
              </a:rPr>
              <a:t>Accumulator</a:t>
            </a:r>
            <a:r>
              <a:rPr lang="en-US" dirty="0"/>
              <a:t> or interacting with external storage systems. </a:t>
            </a:r>
            <a:r>
              <a:rPr lang="en-US" b="1" dirty="0"/>
              <a:t>Note</a:t>
            </a:r>
            <a:r>
              <a:rPr lang="en-US" dirty="0"/>
              <a:t>: modifying variables other than Accumulators outside of the foreach() may result in undefined behavior. A simple example of using this actions is to print all RDD values.</a:t>
            </a:r>
          </a:p>
          <a:p>
            <a:pPr marL="228600" indent="-228600">
              <a:buFontTx/>
              <a:buAutoNum type="arabicPeriod"/>
            </a:pPr>
            <a:endParaRPr lang="en-US" dirty="0"/>
          </a:p>
          <a:p>
            <a:pPr marL="228600" indent="-228600">
              <a:buFontTx/>
              <a:buAutoNum type="arabicPeriod"/>
            </a:pPr>
            <a:r>
              <a:rPr lang="en-US" b="1" dirty="0" err="1"/>
              <a:t>saveAsTextFile</a:t>
            </a:r>
            <a:r>
              <a:rPr lang="en-US" dirty="0"/>
              <a:t> writes the elements of the dataset as a text file (or set of text files) in a given directory in the local filesystem, HDFS or any other Hadoop-supported file system. Spark will call </a:t>
            </a:r>
            <a:r>
              <a:rPr lang="en-US" dirty="0" err="1"/>
              <a:t>toString</a:t>
            </a:r>
            <a:r>
              <a:rPr lang="en-US" dirty="0"/>
              <a:t> on each element to convert it to a line of text in the file. Please note, in result we will have as many files as partitions we had (in our example we have an RDD with 2 </a:t>
            </a:r>
            <a:r>
              <a:rPr lang="en-US" dirty="0" err="1"/>
              <a:t>paritions</a:t>
            </a:r>
            <a:r>
              <a:rPr lang="en-US" dirty="0"/>
              <a:t>, so 2 files get created)</a:t>
            </a:r>
          </a:p>
          <a:p>
            <a:pPr marL="228600" indent="-228600">
              <a:buFontTx/>
              <a:buAutoNum type="arabicPeriod"/>
            </a:pPr>
            <a:endParaRPr lang="en-US" dirty="0"/>
          </a:p>
          <a:p>
            <a:pPr marL="228600" indent="-228600">
              <a:buFontTx/>
              <a:buAutoNum type="arabicPeriod"/>
            </a:pPr>
            <a:r>
              <a:rPr lang="en-US" b="1" dirty="0" err="1"/>
              <a:t>saveAsSequenceFile</a:t>
            </a:r>
            <a:r>
              <a:rPr lang="en-US" b="1" dirty="0"/>
              <a:t> </a:t>
            </a:r>
            <a:r>
              <a:rPr lang="en-US" dirty="0"/>
              <a:t>writes the elements of the dataset as a Hadoop </a:t>
            </a:r>
            <a:r>
              <a:rPr lang="en-US" dirty="0" err="1"/>
              <a:t>SequenceFile</a:t>
            </a:r>
            <a:r>
              <a:rPr lang="en-US" dirty="0"/>
              <a:t> in a given path in the local filesystem, HDFS or any other Hadoop-supported file system. This is available on RDDs of key-value pairs that implement Hadoop's Writable interface. In Scala, it is also available on types that are implicitly convertible to Writable (Spark includes conversions for basic types like </a:t>
            </a:r>
            <a:r>
              <a:rPr lang="en-US" dirty="0" err="1"/>
              <a:t>Int</a:t>
            </a:r>
            <a:r>
              <a:rPr lang="en-US" dirty="0"/>
              <a:t>, Double, String, </a:t>
            </a:r>
            <a:r>
              <a:rPr lang="en-US" dirty="0" err="1"/>
              <a:t>etc</a:t>
            </a:r>
            <a:r>
              <a:rPr lang="en-US" dirty="0"/>
              <a:t>). </a:t>
            </a:r>
          </a:p>
          <a:p>
            <a:pPr marL="228600" indent="-228600">
              <a:buFontTx/>
              <a:buAutoNum type="arabicPeriod"/>
            </a:pPr>
            <a:endParaRPr lang="en-US" dirty="0"/>
          </a:p>
          <a:p>
            <a:pPr marL="228600" indent="-228600">
              <a:buFontTx/>
              <a:buAutoNum type="arabicPeriod"/>
            </a:pPr>
            <a:r>
              <a:rPr lang="en-US" b="1" dirty="0" err="1"/>
              <a:t>saveAsObjectFile</a:t>
            </a:r>
            <a:r>
              <a:rPr lang="en-US" b="1" dirty="0"/>
              <a:t> </a:t>
            </a:r>
            <a:r>
              <a:rPr lang="en-US" dirty="0"/>
              <a:t>(in Java and Scala) writes the elements of the dataset in a simple format using Java serialization, which can then be loaded using </a:t>
            </a:r>
            <a:r>
              <a:rPr lang="en-US" dirty="0" err="1"/>
              <a:t>SparkContext.objectFile</a:t>
            </a:r>
            <a:r>
              <a:rPr lang="en-US" dirty="0"/>
              <a:t>(). </a:t>
            </a:r>
          </a:p>
          <a:p>
            <a:endParaRPr lang="en-US" dirty="0"/>
          </a:p>
          <a:p>
            <a:r>
              <a:rPr lang="en-US" dirty="0"/>
              <a:t>SOURCES:</a:t>
            </a:r>
          </a:p>
          <a:p>
            <a:r>
              <a:rPr lang="en-US" dirty="0">
                <a:hlinkClick r:id="rId4"/>
              </a:rPr>
              <a:t>https://spark.apache.org/docs/latest/rdd-programming-guide.html</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64</a:t>
            </a:fld>
            <a:endParaRPr lang="en-US"/>
          </a:p>
        </p:txBody>
      </p:sp>
    </p:spTree>
    <p:extLst>
      <p:ext uri="{BB962C8B-B14F-4D97-AF65-F5344CB8AC3E}">
        <p14:creationId xmlns:p14="http://schemas.microsoft.com/office/powerpoint/2010/main" val="3396889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features:</a:t>
            </a:r>
          </a:p>
          <a:p>
            <a:pPr marL="228600" indent="-228600">
              <a:buAutoNum type="arabicPeriod"/>
            </a:pPr>
            <a:r>
              <a:rPr lang="en-US" dirty="0"/>
              <a:t>MapReduce is a Data Processing Engine, i.e. ….; Spark is a Data Analytics Engine, i.e. ….</a:t>
            </a:r>
          </a:p>
          <a:p>
            <a:pPr marL="228600" indent="-228600">
              <a:buAutoNum type="arabicPeriod"/>
            </a:pPr>
            <a:r>
              <a:rPr lang="en-US" dirty="0"/>
              <a:t>MapReduce is meant for batch processing only, when Spark is for Batch Processing as well as for Real Time Data Processing (streaming)</a:t>
            </a:r>
          </a:p>
          <a:p>
            <a:pPr marL="228600" indent="-228600">
              <a:buAutoNum type="arabicPeriod"/>
            </a:pPr>
            <a:r>
              <a:rPr lang="en-US" dirty="0"/>
              <a:t>MapReduce has no built-in flow scheduler, but there are 3</a:t>
            </a:r>
            <a:r>
              <a:rPr lang="en-US" baseline="30000" dirty="0"/>
              <a:t>rd</a:t>
            </a:r>
            <a:r>
              <a:rPr lang="en-US" dirty="0"/>
              <a:t> party projects to be used for that (i.e. Oozie)</a:t>
            </a:r>
          </a:p>
          <a:p>
            <a:pPr marL="228600" indent="-228600">
              <a:buAutoNum type="arabicPeriod"/>
            </a:pPr>
            <a:r>
              <a:rPr lang="en-US" dirty="0"/>
              <a:t>MapReduce uses replication for fault tolerance; Apache Spark uses RDD and other data storage models for fault tolerance</a:t>
            </a:r>
          </a:p>
          <a:p>
            <a:pPr marL="228600" indent="-228600">
              <a:buAutoNum type="arabicPeriod"/>
            </a:pPr>
            <a:r>
              <a:rPr lang="en-US" dirty="0"/>
              <a:t>RECOVERY</a:t>
            </a:r>
          </a:p>
          <a:p>
            <a:pPr marL="228600" indent="-228600">
              <a:buAutoNum type="arabicPeriod"/>
            </a:pPr>
            <a:r>
              <a:rPr lang="en-US" dirty="0"/>
              <a:t>MapReduce is more secured comparing to Apache Spark, but security features in Apache Spark is more evolving and getting matured</a:t>
            </a:r>
          </a:p>
          <a:p>
            <a:pPr marL="228600" indent="-228600">
              <a:buAutoNum type="arabicPeriod"/>
            </a:pPr>
            <a:r>
              <a:rPr lang="en-US" dirty="0"/>
              <a:t>Both are scalable, but limited to 1000 nodes in a single cluster</a:t>
            </a:r>
          </a:p>
          <a:p>
            <a:pPr marL="228600" indent="-228600">
              <a:buAutoNum type="arabicPeriod"/>
            </a:pPr>
            <a:r>
              <a:rPr lang="en-US" dirty="0"/>
              <a:t>MapReduce is more compatible with apache Mahout while integrating with Machine Learning, Apache Spark has built-in API for Machine Learning (</a:t>
            </a:r>
            <a:r>
              <a:rPr lang="en-US" dirty="0" err="1"/>
              <a:t>SparkML</a:t>
            </a:r>
            <a:r>
              <a:rPr lang="en-US" dirty="0"/>
              <a:t>, </a:t>
            </a:r>
            <a:r>
              <a:rPr lang="en-US" dirty="0" err="1"/>
              <a:t>Mllib</a:t>
            </a:r>
            <a:r>
              <a:rPr lang="en-US" dirty="0"/>
              <a:t>)</a:t>
            </a:r>
          </a:p>
          <a:p>
            <a:pPr marL="228600" indent="-228600">
              <a:buAutoNum type="arabicPeriod"/>
            </a:pPr>
            <a:endParaRPr lang="en-US" dirty="0"/>
          </a:p>
          <a:p>
            <a:pPr marL="228600" indent="-228600">
              <a:buAutoNum type="arabicPeriod"/>
            </a:pPr>
            <a:endParaRPr lang="en-US" dirty="0"/>
          </a:p>
          <a:p>
            <a:r>
              <a:rPr lang="en-US" dirty="0"/>
              <a:t>SOURCES:</a:t>
            </a:r>
          </a:p>
          <a:p>
            <a:r>
              <a:rPr lang="en-US" dirty="0"/>
              <a:t>- https://www.educba.com/mapreduce-vs-apache-spark/</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2912750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after learning many RDD operations, let’s find out what happens when we run them on RDD. Let’s take an example to count words and go step by step. Basically, we load a text file, split each string line by a whitespace, create a key/value assigning 1 to each word, and then sum up all the values for same words. Obviously the result saves to a text file ‘word: count’ for each word in the initial text.</a:t>
            </a:r>
          </a:p>
          <a:p>
            <a:endParaRPr lang="en-US" dirty="0"/>
          </a:p>
          <a:p>
            <a:r>
              <a:rPr lang="en-US" dirty="0"/>
              <a:t>SOURCES: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http://www.grroups.com/blog/how-spark-deconstructed</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65</a:t>
            </a:fld>
            <a:endParaRPr lang="en-US"/>
          </a:p>
        </p:txBody>
      </p:sp>
    </p:spTree>
    <p:extLst>
      <p:ext uri="{BB962C8B-B14F-4D97-AF65-F5344CB8AC3E}">
        <p14:creationId xmlns:p14="http://schemas.microsoft.com/office/powerpoint/2010/main" val="3641665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create an RDD from the text file given</a:t>
            </a:r>
          </a:p>
        </p:txBody>
      </p:sp>
      <p:sp>
        <p:nvSpPr>
          <p:cNvPr id="4" name="Slide Number Placeholder 3"/>
          <p:cNvSpPr>
            <a:spLocks noGrp="1"/>
          </p:cNvSpPr>
          <p:nvPr>
            <p:ph type="sldNum" sz="quarter" idx="10"/>
          </p:nvPr>
        </p:nvSpPr>
        <p:spPr/>
        <p:txBody>
          <a:bodyPr/>
          <a:lstStyle/>
          <a:p>
            <a:fld id="{A874FABB-6DBE-47C4-B626-20167906F475}" type="slidenum">
              <a:rPr lang="en-US" smtClean="0"/>
              <a:t>66</a:t>
            </a:fld>
            <a:endParaRPr lang="en-US"/>
          </a:p>
        </p:txBody>
      </p:sp>
    </p:spTree>
    <p:extLst>
      <p:ext uri="{BB962C8B-B14F-4D97-AF65-F5344CB8AC3E}">
        <p14:creationId xmlns:p14="http://schemas.microsoft.com/office/powerpoint/2010/main" val="1407701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 is to run all the transformations we have</a:t>
            </a:r>
          </a:p>
        </p:txBody>
      </p:sp>
      <p:sp>
        <p:nvSpPr>
          <p:cNvPr id="4" name="Slide Number Placeholder 3"/>
          <p:cNvSpPr>
            <a:spLocks noGrp="1"/>
          </p:cNvSpPr>
          <p:nvPr>
            <p:ph type="sldNum" sz="quarter" idx="10"/>
          </p:nvPr>
        </p:nvSpPr>
        <p:spPr/>
        <p:txBody>
          <a:bodyPr/>
          <a:lstStyle/>
          <a:p>
            <a:fld id="{A874FABB-6DBE-47C4-B626-20167906F475}" type="slidenum">
              <a:rPr lang="en-US" smtClean="0"/>
              <a:t>67</a:t>
            </a:fld>
            <a:endParaRPr lang="en-US"/>
          </a:p>
        </p:txBody>
      </p:sp>
    </p:spTree>
    <p:extLst>
      <p:ext uri="{BB962C8B-B14F-4D97-AF65-F5344CB8AC3E}">
        <p14:creationId xmlns:p14="http://schemas.microsoft.com/office/powerpoint/2010/main" val="12243088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Spark runs the action (</a:t>
            </a:r>
            <a:r>
              <a:rPr lang="en-US" dirty="0" err="1"/>
              <a:t>saveAsTextFile</a:t>
            </a:r>
            <a:r>
              <a:rPr lang="en-US" dirty="0"/>
              <a:t> in our case)</a:t>
            </a:r>
          </a:p>
        </p:txBody>
      </p:sp>
      <p:sp>
        <p:nvSpPr>
          <p:cNvPr id="4" name="Slide Number Placeholder 3"/>
          <p:cNvSpPr>
            <a:spLocks noGrp="1"/>
          </p:cNvSpPr>
          <p:nvPr>
            <p:ph type="sldNum" sz="quarter" idx="10"/>
          </p:nvPr>
        </p:nvSpPr>
        <p:spPr/>
        <p:txBody>
          <a:bodyPr/>
          <a:lstStyle/>
          <a:p>
            <a:fld id="{A874FABB-6DBE-47C4-B626-20167906F475}" type="slidenum">
              <a:rPr lang="en-US" smtClean="0"/>
              <a:t>68</a:t>
            </a:fld>
            <a:endParaRPr lang="en-US"/>
          </a:p>
        </p:txBody>
      </p:sp>
    </p:spTree>
    <p:extLst>
      <p:ext uri="{BB962C8B-B14F-4D97-AF65-F5344CB8AC3E}">
        <p14:creationId xmlns:p14="http://schemas.microsoft.com/office/powerpoint/2010/main" val="41821601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get a result value.</a:t>
            </a:r>
          </a:p>
        </p:txBody>
      </p:sp>
      <p:sp>
        <p:nvSpPr>
          <p:cNvPr id="4" name="Slide Number Placeholder 3"/>
          <p:cNvSpPr>
            <a:spLocks noGrp="1"/>
          </p:cNvSpPr>
          <p:nvPr>
            <p:ph type="sldNum" sz="quarter" idx="10"/>
          </p:nvPr>
        </p:nvSpPr>
        <p:spPr/>
        <p:txBody>
          <a:bodyPr/>
          <a:lstStyle/>
          <a:p>
            <a:fld id="{A874FABB-6DBE-47C4-B626-20167906F475}" type="slidenum">
              <a:rPr lang="en-US" smtClean="0"/>
              <a:t>69</a:t>
            </a:fld>
            <a:endParaRPr lang="en-US"/>
          </a:p>
        </p:txBody>
      </p:sp>
    </p:spTree>
    <p:extLst>
      <p:ext uri="{BB962C8B-B14F-4D97-AF65-F5344CB8AC3E}">
        <p14:creationId xmlns:p14="http://schemas.microsoft.com/office/powerpoint/2010/main" val="4222056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All said before is true.. Well, almost </a:t>
            </a:r>
            <a:r>
              <a:rPr lang="en-US" dirty="0" smtClean="0"/>
              <a:t>all.. </a:t>
            </a:r>
            <a:r>
              <a:rPr lang="en-US" dirty="0"/>
              <a:t>Spark won’t process our text file exactly as said. Spark maintains the lineage of transformations, but does not immediately evaluate until an action is called. That said, Sparks sees that RDD get created from a text file, but does nothing, then it sees that we do some transformations and still runs nothing, and only when action is performed, Spark finally evaluates all the steps skipped before for that RDD. This is one of the most important Spark RDD features.</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70</a:t>
            </a:fld>
            <a:endParaRPr lang="en-US"/>
          </a:p>
        </p:txBody>
      </p:sp>
    </p:spTree>
    <p:extLst>
      <p:ext uri="{BB962C8B-B14F-4D97-AF65-F5344CB8AC3E}">
        <p14:creationId xmlns:p14="http://schemas.microsoft.com/office/powerpoint/2010/main" val="1828269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provides special operations on RDDs containing key/value pairs. These RDDs are called pair RDDs. Pair RDDs are a useful building block in many programs, as they expose operations that allow you to act on each key in parallel or regroup data across the network. </a:t>
            </a:r>
          </a:p>
          <a:p>
            <a:endParaRPr lang="en-US" dirty="0"/>
          </a:p>
          <a:p>
            <a:r>
              <a:rPr lang="en-US" dirty="0"/>
              <a:t>SOURCES: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https://www.safaribooksonline.com/library/view/learning-spark/9781449359034/ch04.html</a:t>
            </a:r>
          </a:p>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71</a:t>
            </a:fld>
            <a:endParaRPr lang="en-US"/>
          </a:p>
        </p:txBody>
      </p:sp>
    </p:spTree>
    <p:extLst>
      <p:ext uri="{BB962C8B-B14F-4D97-AF65-F5344CB8AC3E}">
        <p14:creationId xmlns:p14="http://schemas.microsoft.com/office/powerpoint/2010/main" val="4191754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transformations supported by Spark on </a:t>
            </a:r>
            <a:r>
              <a:rPr lang="en-US" dirty="0" err="1"/>
              <a:t>PairRDD</a:t>
            </a:r>
            <a:r>
              <a:rPr lang="en-US" dirty="0"/>
              <a:t> are:</a:t>
            </a:r>
          </a:p>
          <a:p>
            <a:endParaRPr lang="en-US" dirty="0"/>
          </a:p>
          <a:p>
            <a:pPr marL="228600" indent="-228600">
              <a:buAutoNum type="arabicPeriod"/>
            </a:pPr>
            <a:r>
              <a:rPr lang="en-US" b="1" dirty="0" err="1"/>
              <a:t>mapValues</a:t>
            </a:r>
            <a:r>
              <a:rPr lang="en-US" b="1" dirty="0"/>
              <a:t> </a:t>
            </a:r>
            <a:r>
              <a:rPr lang="en-US" b="0" dirty="0"/>
              <a:t>applies a function </a:t>
            </a:r>
            <a:r>
              <a:rPr lang="en-US" dirty="0"/>
              <a:t>to each value of a pair RDD without changing the key. For an RDD given (‘A’,1),(‘B’,2),(‘C’,3), when we apply </a:t>
            </a:r>
            <a:r>
              <a:rPr lang="en-US" dirty="0" err="1"/>
              <a:t>mapValues</a:t>
            </a:r>
            <a:r>
              <a:rPr lang="en-US" dirty="0"/>
              <a:t> with square function we get same RDD but with square values of the first RDD. This transformation is very similar to </a:t>
            </a:r>
            <a:r>
              <a:rPr lang="en-US" b="1" dirty="0"/>
              <a:t>map</a:t>
            </a:r>
            <a:r>
              <a:rPr lang="en-US" dirty="0"/>
              <a:t> for a plain RDD.</a:t>
            </a:r>
          </a:p>
          <a:p>
            <a:pPr marL="228600" indent="-228600">
              <a:buAutoNum type="arabicPeriod"/>
            </a:pPr>
            <a:endParaRPr lang="en-US" dirty="0"/>
          </a:p>
          <a:p>
            <a:pPr marL="228600" indent="-228600">
              <a:buAutoNum type="arabicPeriod"/>
            </a:pPr>
            <a:r>
              <a:rPr lang="en-US" b="1" dirty="0" err="1"/>
              <a:t>flatMapValues</a:t>
            </a:r>
            <a:r>
              <a:rPr lang="en-US" b="1" dirty="0"/>
              <a:t> </a:t>
            </a:r>
            <a:r>
              <a:rPr lang="en-US" b="0" dirty="0"/>
              <a:t>a</a:t>
            </a:r>
            <a:r>
              <a:rPr lang="en-US" dirty="0"/>
              <a:t>pplies a function that returns an iterator to each value of a pair RDD, and for each element returned, produce a key/value entry with the old key. Often used for tokenization. Similar to </a:t>
            </a:r>
            <a:r>
              <a:rPr lang="en-US" b="1" dirty="0" err="1"/>
              <a:t>flatMap</a:t>
            </a:r>
            <a:r>
              <a:rPr lang="en-US" dirty="0"/>
              <a:t> we saw a while ago.</a:t>
            </a:r>
          </a:p>
          <a:p>
            <a:pPr marL="228600" indent="-228600">
              <a:buAutoNum type="arabicPeriod"/>
            </a:pPr>
            <a:endParaRPr lang="en-US" dirty="0"/>
          </a:p>
          <a:p>
            <a:pPr marL="228600" indent="-228600">
              <a:buAutoNum type="arabicPeriod"/>
            </a:pPr>
            <a:r>
              <a:rPr lang="en-US" b="1" dirty="0"/>
              <a:t>keys </a:t>
            </a:r>
            <a:r>
              <a:rPr lang="en-US" b="0" dirty="0"/>
              <a:t>r</a:t>
            </a:r>
            <a:r>
              <a:rPr lang="en-US" dirty="0"/>
              <a:t>eturn an RDD of just the keys. In other words, having (‘A’,1),(‘B’,2),(‘C’,3) RDD, running keys transformation we get ‘A’,’B’,’C’ in result.</a:t>
            </a:r>
          </a:p>
          <a:p>
            <a:pPr marL="228600" indent="-228600">
              <a:buAutoNum type="arabicPeriod"/>
            </a:pPr>
            <a:endParaRPr lang="en-US" b="1" dirty="0"/>
          </a:p>
          <a:p>
            <a:pPr marL="228600" indent="-228600">
              <a:buAutoNum type="arabicPeriod"/>
            </a:pPr>
            <a:r>
              <a:rPr lang="en-US" b="1" dirty="0"/>
              <a:t>values </a:t>
            </a:r>
            <a:r>
              <a:rPr lang="en-US" b="0" dirty="0"/>
              <a:t>is similar to keys, it returns an RDD of just the values. Similarly, for </a:t>
            </a:r>
            <a:r>
              <a:rPr lang="en-US" dirty="0"/>
              <a:t>(‘A’,1),(‘B’,2),(‘C’,3) RDD we get 1,2,3 as our result.</a:t>
            </a:r>
          </a:p>
          <a:p>
            <a:pPr marL="228600" indent="-228600">
              <a:buAutoNum type="arabicPeriod"/>
            </a:pPr>
            <a:endParaRPr lang="en-US" b="0" dirty="0"/>
          </a:p>
          <a:p>
            <a:pPr marL="0" indent="0">
              <a:buNone/>
            </a:pPr>
            <a:r>
              <a:rPr lang="en-US" b="0" dirty="0"/>
              <a:t>SOURCES:</a:t>
            </a:r>
          </a:p>
          <a:p>
            <a:pPr marL="171450" indent="-171450">
              <a:buFontTx/>
              <a:buChar char="-"/>
            </a:pPr>
            <a:r>
              <a:rPr lang="en-US" b="0" dirty="0"/>
              <a:t>https://www.safaribooksonline.com/library/view/learning-spark/9781449359034/ch04.html</a:t>
            </a:r>
          </a:p>
        </p:txBody>
      </p:sp>
      <p:sp>
        <p:nvSpPr>
          <p:cNvPr id="4" name="Slide Number Placeholder 3"/>
          <p:cNvSpPr>
            <a:spLocks noGrp="1"/>
          </p:cNvSpPr>
          <p:nvPr>
            <p:ph type="sldNum" sz="quarter" idx="10"/>
          </p:nvPr>
        </p:nvSpPr>
        <p:spPr/>
        <p:txBody>
          <a:bodyPr/>
          <a:lstStyle/>
          <a:p>
            <a:fld id="{A874FABB-6DBE-47C4-B626-20167906F475}" type="slidenum">
              <a:rPr lang="en-US" smtClean="0"/>
              <a:t>72</a:t>
            </a:fld>
            <a:endParaRPr lang="en-US"/>
          </a:p>
        </p:txBody>
      </p:sp>
    </p:spTree>
    <p:extLst>
      <p:ext uri="{BB962C8B-B14F-4D97-AF65-F5344CB8AC3E}">
        <p14:creationId xmlns:p14="http://schemas.microsoft.com/office/powerpoint/2010/main" val="3435525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 are more transformations on </a:t>
            </a:r>
            <a:r>
              <a:rPr lang="en-US" b="0" dirty="0" err="1"/>
              <a:t>PairRDD</a:t>
            </a:r>
            <a:r>
              <a:rPr lang="en-US" b="0" dirty="0"/>
              <a:t> that we might find useful to know, here come few more:</a:t>
            </a:r>
          </a:p>
          <a:p>
            <a:endParaRPr lang="en-US" b="1" dirty="0"/>
          </a:p>
          <a:p>
            <a:pPr marL="228600" indent="-228600">
              <a:buAutoNum type="arabicPeriod"/>
            </a:pPr>
            <a:r>
              <a:rPr lang="en-US" b="1" dirty="0" err="1"/>
              <a:t>groupByKey</a:t>
            </a:r>
            <a:r>
              <a:rPr lang="en-US" b="1" dirty="0"/>
              <a:t> </a:t>
            </a:r>
            <a:r>
              <a:rPr lang="en-US" b="0" dirty="0"/>
              <a:t>groups values with same key. So if we create an RDD from [</a:t>
            </a:r>
            <a:r>
              <a:rPr lang="en-US" altLang="en-US" sz="900" dirty="0">
                <a:solidFill>
                  <a:srgbClr val="000000"/>
                </a:solidFill>
                <a:latin typeface="Courier New" panose="02070309020205020404" pitchFamily="49" charset="0"/>
                <a:cs typeface="Courier New" panose="02070309020205020404" pitchFamily="49" charset="0"/>
              </a:rPr>
              <a:t>(</a:t>
            </a:r>
            <a:r>
              <a:rPr lang="en-US" altLang="en-US" sz="900" b="1" dirty="0">
                <a:solidFill>
                  <a:srgbClr val="008000"/>
                </a:solidFill>
                <a:latin typeface="Courier New" panose="02070309020205020404" pitchFamily="49" charset="0"/>
                <a:cs typeface="Courier New" panose="02070309020205020404" pitchFamily="49" charset="0"/>
              </a:rPr>
              <a:t>‘B'</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0000FF"/>
                </a:solidFill>
                <a:latin typeface="Courier New" panose="02070309020205020404" pitchFamily="49" charset="0"/>
                <a:cs typeface="Courier New" panose="02070309020205020404" pitchFamily="49" charset="0"/>
              </a:rPr>
              <a:t>1</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'B'</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0000FF"/>
                </a:solidFill>
                <a:latin typeface="Courier New" panose="02070309020205020404" pitchFamily="49" charset="0"/>
                <a:cs typeface="Courier New" panose="02070309020205020404" pitchFamily="49" charset="0"/>
              </a:rPr>
              <a:t>2</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b="1" dirty="0">
                <a:solidFill>
                  <a:srgbClr val="008000"/>
                </a:solidFill>
                <a:latin typeface="Courier New" panose="02070309020205020404" pitchFamily="49" charset="0"/>
                <a:cs typeface="Courier New" panose="02070309020205020404" pitchFamily="49" charset="0"/>
              </a:rPr>
              <a:t>‘A'</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0000FF"/>
                </a:solidFill>
                <a:latin typeface="Courier New" panose="02070309020205020404" pitchFamily="49" charset="0"/>
                <a:cs typeface="Courier New" panose="02070309020205020404" pitchFamily="49" charset="0"/>
              </a:rPr>
              <a:t>3</a:t>
            </a:r>
            <a:r>
              <a:rPr lang="en-US" altLang="en-US" sz="900" dirty="0">
                <a:solidFill>
                  <a:srgbClr val="000000"/>
                </a:solidFill>
                <a:latin typeface="Courier New" panose="02070309020205020404" pitchFamily="49" charset="0"/>
                <a:cs typeface="Courier New" panose="02070309020205020404" pitchFamily="49" charset="0"/>
              </a:rPr>
              <a:t>) , (</a:t>
            </a:r>
            <a:r>
              <a:rPr lang="en-US" altLang="en-US" sz="900" b="1" dirty="0">
                <a:solidFill>
                  <a:srgbClr val="008000"/>
                </a:solidFill>
                <a:latin typeface="Courier New" panose="02070309020205020404" pitchFamily="49" charset="0"/>
                <a:cs typeface="Courier New" panose="02070309020205020404" pitchFamily="49" charset="0"/>
              </a:rPr>
              <a:t>‘A’</a:t>
            </a: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dirty="0">
                <a:solidFill>
                  <a:srgbClr val="0000FF"/>
                </a:solidFill>
                <a:latin typeface="Courier New" panose="02070309020205020404" pitchFamily="49" charset="0"/>
                <a:cs typeface="Courier New" panose="02070309020205020404" pitchFamily="49" charset="0"/>
              </a:rPr>
              <a:t>4</a:t>
            </a:r>
            <a:r>
              <a:rPr lang="en-US" altLang="en-US" sz="900" dirty="0">
                <a:solidFill>
                  <a:srgbClr val="000000"/>
                </a:solidFill>
                <a:latin typeface="Courier New" panose="02070309020205020404" pitchFamily="49" charset="0"/>
                <a:cs typeface="Courier New" panose="02070309020205020404" pitchFamily="49" charset="0"/>
              </a:rPr>
              <a:t>) , (</a:t>
            </a:r>
            <a:r>
              <a:rPr lang="en-US" altLang="en-US" sz="900" b="1" dirty="0">
                <a:solidFill>
                  <a:srgbClr val="008000"/>
                </a:solidFill>
                <a:latin typeface="Courier New" panose="02070309020205020404" pitchFamily="49" charset="0"/>
                <a:cs typeface="Courier New" panose="02070309020205020404" pitchFamily="49" charset="0"/>
              </a:rPr>
              <a:t>‘B’</a:t>
            </a:r>
            <a:r>
              <a:rPr lang="en-US" altLang="en-US" sz="900" dirty="0">
                <a:solidFill>
                  <a:srgbClr val="000000"/>
                </a:solidFill>
                <a:latin typeface="Courier New" panose="02070309020205020404" pitchFamily="49" charset="0"/>
                <a:cs typeface="Courier New" panose="02070309020205020404" pitchFamily="49" charset="0"/>
              </a:rPr>
              <a:t>, 5)] and group it by key, then we get rid of duplicating keys (couple of As and </a:t>
            </a:r>
            <a:r>
              <a:rPr lang="en-US" altLang="en-US" sz="900" dirty="0" err="1">
                <a:solidFill>
                  <a:srgbClr val="000000"/>
                </a:solidFill>
                <a:latin typeface="Courier New" panose="02070309020205020404" pitchFamily="49" charset="0"/>
                <a:cs typeface="Courier New" panose="02070309020205020404" pitchFamily="49" charset="0"/>
              </a:rPr>
              <a:t>Bs</a:t>
            </a:r>
            <a:r>
              <a:rPr lang="en-US" altLang="en-US" sz="900" dirty="0">
                <a:solidFill>
                  <a:srgbClr val="000000"/>
                </a:solidFill>
                <a:latin typeface="Courier New" panose="02070309020205020404" pitchFamily="49" charset="0"/>
                <a:cs typeface="Courier New" panose="02070309020205020404" pitchFamily="49" charset="0"/>
              </a:rPr>
              <a:t>), and get values grouped: B gets [1,2,5] as a value, when A gets [3,4] as value.</a:t>
            </a:r>
          </a:p>
          <a:p>
            <a:pPr marL="228600" indent="-228600">
              <a:buAutoNum type="arabicPeriod"/>
            </a:pPr>
            <a:endParaRPr lang="en-US" altLang="en-US" sz="900" dirty="0">
              <a:solidFill>
                <a:srgbClr val="000000"/>
              </a:solidFill>
              <a:latin typeface="Courier New" panose="02070309020205020404" pitchFamily="49" charset="0"/>
              <a:cs typeface="Courier New" panose="02070309020205020404" pitchFamily="49" charset="0"/>
            </a:endParaRPr>
          </a:p>
          <a:p>
            <a:pPr marL="228600" indent="-228600">
              <a:buAutoNum type="arabicPeriod"/>
            </a:pPr>
            <a:r>
              <a:rPr lang="en-US" altLang="en-US" sz="900" b="1" dirty="0" err="1">
                <a:solidFill>
                  <a:srgbClr val="000000"/>
                </a:solidFill>
                <a:latin typeface="Courier New" panose="02070309020205020404" pitchFamily="49" charset="0"/>
                <a:cs typeface="Courier New" panose="02070309020205020404" pitchFamily="49" charset="0"/>
              </a:rPr>
              <a:t>reduceByKey</a:t>
            </a:r>
            <a:r>
              <a:rPr lang="en-US" altLang="en-US" sz="900" dirty="0">
                <a:solidFill>
                  <a:srgbClr val="000000"/>
                </a:solidFill>
                <a:latin typeface="Courier New" panose="02070309020205020404" pitchFamily="49" charset="0"/>
                <a:cs typeface="Courier New" panose="02070309020205020404" pitchFamily="49" charset="0"/>
              </a:rPr>
              <a:t> combines values with same key. For instance, for the same initial RDD we can sum up all the values for each key. Similar to reduce we saw before, but reducing gets applied for key values.</a:t>
            </a:r>
          </a:p>
          <a:p>
            <a:pPr marL="228600" indent="-228600">
              <a:buAutoNum type="arabicPeriod"/>
            </a:pPr>
            <a:endParaRPr lang="en-US" altLang="en-US" sz="900" dirty="0">
              <a:solidFill>
                <a:srgbClr val="000000"/>
              </a:solidFill>
              <a:latin typeface="Courier New" panose="02070309020205020404" pitchFamily="49" charset="0"/>
              <a:cs typeface="Courier New" panose="02070309020205020404" pitchFamily="49" charset="0"/>
            </a:endParaRPr>
          </a:p>
          <a:p>
            <a:pPr marL="228600" indent="-228600">
              <a:buAutoNum type="arabicPeriod"/>
            </a:pPr>
            <a:r>
              <a:rPr lang="en-US" altLang="en-US" sz="900" b="1" dirty="0" err="1">
                <a:solidFill>
                  <a:srgbClr val="000000"/>
                </a:solidFill>
                <a:latin typeface="Courier New" panose="02070309020205020404" pitchFamily="49" charset="0"/>
                <a:cs typeface="Courier New" panose="02070309020205020404" pitchFamily="49" charset="0"/>
              </a:rPr>
              <a:t>agg</a:t>
            </a:r>
            <a:r>
              <a:rPr lang="en-US" b="1" dirty="0" err="1"/>
              <a:t>regateByKey</a:t>
            </a:r>
            <a:r>
              <a:rPr lang="en-US" b="1" dirty="0"/>
              <a:t> </a:t>
            </a:r>
            <a:r>
              <a:rPr lang="en-US" b="0" dirty="0"/>
              <a:t>aggre</a:t>
            </a:r>
            <a:r>
              <a:rPr lang="en-US" dirty="0"/>
              <a:t>gates values with the same key using the given combine functions and a neutral "zero" value. Similar to aggregate transformation, but here all the aggregations are applied by keys.</a:t>
            </a:r>
          </a:p>
          <a:p>
            <a:pPr marL="228600" indent="-228600">
              <a:buAutoNum type="arabicPeriod"/>
            </a:pPr>
            <a:endParaRPr lang="en-US" dirty="0"/>
          </a:p>
          <a:p>
            <a:pPr marL="228600" indent="-228600">
              <a:buAutoNum type="arabicPeriod"/>
            </a:pPr>
            <a:r>
              <a:rPr lang="en-US" b="1" dirty="0" err="1"/>
              <a:t>sortByKey</a:t>
            </a:r>
            <a:r>
              <a:rPr lang="en-US" dirty="0"/>
              <a:t> returns an RDD sorted by the key.</a:t>
            </a:r>
          </a:p>
          <a:p>
            <a:pPr marL="228600" indent="-228600">
              <a:buAutoNum type="arabicPeriod"/>
            </a:pPr>
            <a:endParaRPr lang="en-US" dirty="0"/>
          </a:p>
          <a:p>
            <a:r>
              <a:rPr lang="en-US" dirty="0"/>
              <a:t>SOURCES:</a:t>
            </a:r>
          </a:p>
          <a:p>
            <a:pPr marL="171450" indent="-171450">
              <a:buFontTx/>
              <a:buChar char="-"/>
            </a:pPr>
            <a:r>
              <a:rPr lang="en-US" dirty="0"/>
              <a:t>https://www.safaribooksonline.com/library/view/learning-spark/9781449359034/ch04.html</a:t>
            </a:r>
          </a:p>
          <a:p>
            <a:pPr marL="0" indent="0">
              <a:buNone/>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73</a:t>
            </a:fld>
            <a:endParaRPr lang="en-US"/>
          </a:p>
        </p:txBody>
      </p:sp>
    </p:spTree>
    <p:extLst>
      <p:ext uri="{BB962C8B-B14F-4D97-AF65-F5344CB8AC3E}">
        <p14:creationId xmlns:p14="http://schemas.microsoft.com/office/powerpoint/2010/main" val="31757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Sometimes we have two pair </a:t>
            </a:r>
            <a:r>
              <a:rPr lang="en-US" b="0" dirty="0" err="1"/>
              <a:t>rdds</a:t>
            </a:r>
            <a:r>
              <a:rPr lang="en-US" b="0" dirty="0"/>
              <a:t> and want to apply some transformations on both of them. Couple of options available:</a:t>
            </a:r>
          </a:p>
          <a:p>
            <a:endParaRPr lang="en-US" b="0" dirty="0"/>
          </a:p>
          <a:p>
            <a:pPr marL="228600" indent="-228600">
              <a:buAutoNum type="arabicPeriod"/>
            </a:pPr>
            <a:r>
              <a:rPr lang="en-US" b="1" dirty="0" err="1"/>
              <a:t>subtractByKey</a:t>
            </a:r>
            <a:r>
              <a:rPr lang="en-US" b="1" dirty="0"/>
              <a:t> </a:t>
            </a:r>
            <a:r>
              <a:rPr lang="en-US" b="0" dirty="0"/>
              <a:t>r</a:t>
            </a:r>
            <a:r>
              <a:rPr lang="en-US" dirty="0"/>
              <a:t>emove elements with a key present in the other RDD.</a:t>
            </a:r>
          </a:p>
          <a:p>
            <a:pPr marL="228600" indent="-228600">
              <a:buAutoNum type="arabicPeriod"/>
            </a:pPr>
            <a:endParaRPr lang="en-US" dirty="0"/>
          </a:p>
          <a:p>
            <a:pPr marL="228600" indent="-228600">
              <a:buAutoNum type="arabicPeriod"/>
            </a:pPr>
            <a:r>
              <a:rPr lang="en-US" b="1" dirty="0"/>
              <a:t>cogroup</a:t>
            </a:r>
            <a:r>
              <a:rPr lang="en-US" dirty="0"/>
              <a:t> groups data from both RDDs sharing the same key. This operation is also called </a:t>
            </a:r>
            <a:r>
              <a:rPr lang="en-US" dirty="0" err="1"/>
              <a:t>groupWith</a:t>
            </a:r>
            <a:r>
              <a:rPr lang="en-US" dirty="0"/>
              <a:t>.</a:t>
            </a:r>
          </a:p>
          <a:p>
            <a:pPr marL="228600" indent="-228600">
              <a:buAutoNum type="arabicPeriod"/>
            </a:pPr>
            <a:endParaRPr lang="en-US" dirty="0"/>
          </a:p>
          <a:p>
            <a:pPr marL="228600" indent="-228600">
              <a:buAutoNum type="arabicPeriod"/>
            </a:pPr>
            <a:r>
              <a:rPr lang="en-US" b="1" dirty="0"/>
              <a:t>join </a:t>
            </a:r>
            <a:r>
              <a:rPr lang="en-US" b="0" dirty="0"/>
              <a:t>p</a:t>
            </a:r>
            <a:r>
              <a:rPr lang="en-US" dirty="0"/>
              <a:t>erforms an inner join between two RDDs. When called on datasets of type (K, V) and (K, W), returns a dataset of (K, (V, W)) pairs with all pairs of elements for each key. Outer joins are supported through </a:t>
            </a:r>
            <a:r>
              <a:rPr lang="en-US" dirty="0" err="1"/>
              <a:t>leftOuterJoin</a:t>
            </a:r>
            <a:r>
              <a:rPr lang="en-US" dirty="0"/>
              <a:t>, </a:t>
            </a:r>
            <a:r>
              <a:rPr lang="en-US" dirty="0" err="1"/>
              <a:t>rightOuterJoin</a:t>
            </a:r>
            <a:r>
              <a:rPr lang="en-US" dirty="0"/>
              <a:t>, and </a:t>
            </a:r>
            <a:r>
              <a:rPr lang="en-US" dirty="0" err="1"/>
              <a:t>fullOuterJoin</a:t>
            </a:r>
            <a:r>
              <a:rPr lang="en-US" dirty="0"/>
              <a:t>.</a:t>
            </a:r>
          </a:p>
          <a:p>
            <a:endParaRPr lang="en-US" dirty="0"/>
          </a:p>
          <a:p>
            <a:r>
              <a:rPr lang="en-US" dirty="0"/>
              <a:t>SOURCES:</a:t>
            </a:r>
          </a:p>
          <a:p>
            <a:pPr marL="171450" indent="-171450">
              <a:buFontTx/>
              <a:buChar char="-"/>
            </a:pPr>
            <a:r>
              <a:rPr lang="en-US" dirty="0"/>
              <a:t>https://www.safaribooksonline.com/library/view/learning-spark/9781449359034/ch04.html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74</a:t>
            </a:fld>
            <a:endParaRPr lang="en-US"/>
          </a:p>
        </p:txBody>
      </p:sp>
    </p:spTree>
    <p:extLst>
      <p:ext uri="{BB962C8B-B14F-4D97-AF65-F5344CB8AC3E}">
        <p14:creationId xmlns:p14="http://schemas.microsoft.com/office/powerpoint/2010/main" val="169278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compare </a:t>
            </a:r>
            <a:r>
              <a:rPr lang="en-US" dirty="0"/>
              <a:t>simple Word Count examples which are implemented by using both MapReduce and Spark. To make it fair enough, both are written in Scala.</a:t>
            </a:r>
          </a:p>
          <a:p>
            <a:r>
              <a:rPr lang="en-US" dirty="0"/>
              <a:t>If</a:t>
            </a:r>
            <a:r>
              <a:rPr lang="en-US" baseline="0" dirty="0"/>
              <a:t> you notice, it took more than twice less to implement </a:t>
            </a:r>
            <a:r>
              <a:rPr lang="en-US" baseline="0" dirty="0" err="1"/>
              <a:t>WordCount</a:t>
            </a:r>
            <a:r>
              <a:rPr lang="en-US" baseline="0" dirty="0"/>
              <a:t> program using Spark. So Spark is a really powerful data processing tool both from a latency and readability point of </a:t>
            </a:r>
            <a:r>
              <a:rPr lang="en-US" baseline="0" dirty="0" smtClean="0"/>
              <a:t>view.</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3160054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Besides of transformations, there are also couple of actions available to be run on pair RDDs:</a:t>
            </a:r>
          </a:p>
          <a:p>
            <a:endParaRPr lang="en-US" b="0" dirty="0"/>
          </a:p>
          <a:p>
            <a:pPr marL="228600" indent="-228600">
              <a:buAutoNum type="arabicPeriod"/>
            </a:pPr>
            <a:r>
              <a:rPr lang="en-US" b="1" dirty="0" err="1"/>
              <a:t>countByKey</a:t>
            </a:r>
            <a:r>
              <a:rPr lang="en-US" dirty="0"/>
              <a:t> count the number of elements for each key.</a:t>
            </a:r>
          </a:p>
          <a:p>
            <a:pPr marL="228600" indent="-228600">
              <a:buAutoNum type="arabicPeriod"/>
            </a:pPr>
            <a:endParaRPr lang="en-US" dirty="0"/>
          </a:p>
          <a:p>
            <a:pPr marL="228600" indent="-228600">
              <a:buAutoNum type="arabicPeriod"/>
            </a:pPr>
            <a:r>
              <a:rPr lang="en-US" b="1" dirty="0" err="1"/>
              <a:t>collectAsMap</a:t>
            </a:r>
            <a:r>
              <a:rPr lang="en-US" dirty="0"/>
              <a:t> collects the result as a map to provide easy lookup.</a:t>
            </a:r>
          </a:p>
          <a:p>
            <a:pPr marL="228600" indent="-228600">
              <a:buAutoNum type="arabicPeriod"/>
            </a:pPr>
            <a:endParaRPr lang="en-US" dirty="0"/>
          </a:p>
          <a:p>
            <a:pPr marL="228600" indent="-228600">
              <a:buAutoNum type="arabicPeriod"/>
            </a:pPr>
            <a:r>
              <a:rPr lang="en-US" b="1" dirty="0"/>
              <a:t>lookup</a:t>
            </a:r>
            <a:r>
              <a:rPr lang="en-US" dirty="0"/>
              <a:t> returns all values associated with the provided key.</a:t>
            </a:r>
          </a:p>
          <a:p>
            <a:pPr marL="228600" indent="-228600">
              <a:buAutoNum type="arabicPeriod"/>
            </a:pPr>
            <a:endParaRPr lang="en-US" dirty="0"/>
          </a:p>
          <a:p>
            <a:r>
              <a:rPr lang="en-US" dirty="0"/>
              <a:t>SOURCES:</a:t>
            </a:r>
          </a:p>
          <a:p>
            <a:pPr marL="171450" indent="-171450">
              <a:buFontTx/>
              <a:buChar char="-"/>
            </a:pPr>
            <a:r>
              <a:rPr lang="en-US" dirty="0"/>
              <a:t>https://www.safaribooksonline.com/library/view/learning-spark/9781449359034/ch04.html</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75</a:t>
            </a:fld>
            <a:endParaRPr lang="en-US"/>
          </a:p>
        </p:txBody>
      </p:sp>
    </p:spTree>
    <p:extLst>
      <p:ext uri="{BB962C8B-B14F-4D97-AF65-F5344CB8AC3E}">
        <p14:creationId xmlns:p14="http://schemas.microsoft.com/office/powerpoint/2010/main" val="39322268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Shuffling</a:t>
            </a:r>
            <a:r>
              <a:rPr lang="en-US" dirty="0"/>
              <a:t> is a process of redistributing data across partitions (aka repartitioning) that may or may not cause moving data across JVM processes or even over the wire (between executors on separate machines).</a:t>
            </a:r>
          </a:p>
          <a:p>
            <a:endParaRPr lang="en-US" dirty="0"/>
          </a:p>
          <a:p>
            <a:r>
              <a:rPr lang="en-US" dirty="0"/>
              <a:t>Shuffling is the process of data transfer between stages.</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By default, shuffling doesn’t change the number of partitions, but their content.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We should avoid shuffling at any cost, better think about ways to leverage existing partitions. Leverage partial aggregation to reduce data transfer. For example, instead of using </a:t>
            </a:r>
            <a:r>
              <a:rPr lang="en-US" i="1" dirty="0" err="1"/>
              <a:t>groupByKey</a:t>
            </a:r>
            <a:r>
              <a:rPr lang="en-US" dirty="0"/>
              <a:t> we can use </a:t>
            </a:r>
            <a:r>
              <a:rPr lang="en-US" i="1" dirty="0" err="1"/>
              <a:t>reduceByKey</a:t>
            </a:r>
            <a:r>
              <a:rPr lang="en-US" dirty="0"/>
              <a:t> or </a:t>
            </a:r>
            <a:r>
              <a:rPr lang="en-US" i="1" dirty="0" err="1"/>
              <a:t>combineByKey</a:t>
            </a:r>
            <a:r>
              <a:rPr lang="en-US" dirty="0"/>
              <a:t> instead:</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i="1" dirty="0" err="1"/>
              <a:t>groupByKey</a:t>
            </a:r>
            <a:r>
              <a:rPr lang="en-US" dirty="0"/>
              <a:t> shuffles all the data, which is slow.</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i="1" dirty="0" err="1"/>
              <a:t>reduceByKey</a:t>
            </a:r>
            <a:r>
              <a:rPr lang="en-US" dirty="0"/>
              <a:t> shuffles only the results of sub-aggregations in each partition of the data.</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dirty="0"/>
              <a:t>https://jaceklaskowski.gitbooks.io/mastering-apache-spark/content/spark-rdd-shuffle.html</a:t>
            </a:r>
          </a:p>
          <a:p>
            <a:pPr marL="171450" marR="0" lvl="0" indent="-171450" algn="l" defTabSz="6858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76</a:t>
            </a:fld>
            <a:endParaRPr lang="en-US"/>
          </a:p>
        </p:txBody>
      </p:sp>
    </p:spTree>
    <p:extLst>
      <p:ext uri="{BB962C8B-B14F-4D97-AF65-F5344CB8AC3E}">
        <p14:creationId xmlns:p14="http://schemas.microsoft.com/office/powerpoint/2010/main" val="42585917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Normally, when a function passed to a Spark operation (such as map or reduce) </a:t>
            </a:r>
            <a:r>
              <a:rPr lang="en-US" dirty="0" smtClean="0"/>
              <a:t>it is </a:t>
            </a:r>
            <a:r>
              <a:rPr lang="en-US" dirty="0"/>
              <a:t>executed on a remote cluster node, it works on separate copies of all the variables used in the function. These variables are copied to each machine, and no updates to the variables on the remote machine are propagated back to the driver program. Supporting general, read-write shared variables across tasks would be inefficient. However, Spark does provide two limited types of </a:t>
            </a:r>
            <a:r>
              <a:rPr lang="en-US" i="1" dirty="0"/>
              <a:t>shared variables</a:t>
            </a:r>
            <a:r>
              <a:rPr lang="en-US" dirty="0"/>
              <a:t> for two common usage patterns: </a:t>
            </a:r>
            <a:r>
              <a:rPr lang="en-US" b="1" dirty="0"/>
              <a:t>broadcast variables</a:t>
            </a:r>
            <a:r>
              <a:rPr lang="en-US" dirty="0"/>
              <a:t> and </a:t>
            </a:r>
            <a:r>
              <a:rPr lang="en-US" b="1" dirty="0"/>
              <a:t>accumulators</a:t>
            </a:r>
            <a:r>
              <a:rPr lang="en-US" dirty="0"/>
              <a:t>.</a:t>
            </a:r>
          </a:p>
          <a:p>
            <a:endParaRPr lang="en-US" dirty="0"/>
          </a:p>
          <a:p>
            <a:r>
              <a:rPr lang="en-US" b="1" dirty="0"/>
              <a:t>Accumulators</a:t>
            </a:r>
            <a:r>
              <a:rPr lang="en-US" dirty="0"/>
              <a:t> are variables that are only “added” to through an associative and commutative operation and can therefore be efficiently supported in parallel. They can be used to implement counters (as in MapReduce) or sums. Spark natively supports accumulators of numeric types, and programmers can add support for new types.</a:t>
            </a:r>
          </a:p>
          <a:p>
            <a:endParaRPr lang="en-US" dirty="0"/>
          </a:p>
          <a:p>
            <a:r>
              <a:rPr lang="en-US" b="1" dirty="0"/>
              <a:t>Broadcast variables </a:t>
            </a:r>
            <a:r>
              <a:rPr lang="en-US" dirty="0"/>
              <a:t>allow the programmer to keep a read-only variable cached on each machine rather than shipping a copy of it with tasks. They can be used, for example, to give every node a copy of a large input dataset in an efficient manner. Spark also attempts to distribute broadcast variables using efficient broadcast algorithms to reduce communication cost.</a:t>
            </a:r>
          </a:p>
          <a:p>
            <a:endParaRPr lang="en-US" dirty="0"/>
          </a:p>
          <a:p>
            <a:r>
              <a:rPr lang="en-US" dirty="0"/>
              <a:t>SOURCES:</a:t>
            </a:r>
          </a:p>
          <a:p>
            <a:pPr marL="171450" indent="-171450">
              <a:buFontTx/>
              <a:buChar char="-"/>
            </a:pPr>
            <a:r>
              <a:rPr lang="en-US" dirty="0"/>
              <a:t>https://spark.apache.org/docs/latest/rdd-programming-guide.html#shared-variables</a:t>
            </a:r>
          </a:p>
          <a:p>
            <a:pPr marL="171450" indent="-171450">
              <a:buFontTx/>
              <a:buChar char="-"/>
            </a:pPr>
            <a:r>
              <a:rPr lang="en-US" dirty="0">
                <a:hlinkClick r:id="rId3"/>
              </a:rPr>
              <a:t>http://www.tomaszezula.com/2015/12/20/apache-spark-basics-accumulators-and-broadcast-variables/</a:t>
            </a:r>
            <a:endParaRPr lang="en-US" dirty="0"/>
          </a:p>
          <a:p>
            <a:pPr marL="171450" indent="-171450">
              <a:buFontTx/>
              <a:buChar char="-"/>
            </a:pPr>
            <a:r>
              <a:rPr lang="en-US" dirty="0">
                <a:hlinkClick r:id="rId4"/>
              </a:rPr>
              <a:t>https://github.com/zezutom/spark-by-example/blob/master/README.md</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77</a:t>
            </a:fld>
            <a:endParaRPr lang="en-US"/>
          </a:p>
        </p:txBody>
      </p:sp>
    </p:spTree>
    <p:extLst>
      <p:ext uri="{BB962C8B-B14F-4D97-AF65-F5344CB8AC3E}">
        <p14:creationId xmlns:p14="http://schemas.microsoft.com/office/powerpoint/2010/main" val="3688861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don’t need to just count the words in our text, but would like to know how many letters are there (with no matter the letters, a total count only). As the text is broken into smaller chunks processed in parallel, the counting part naturally lends itself to the use of accumulators.</a:t>
            </a:r>
          </a:p>
          <a:p>
            <a:endParaRPr lang="en-US" dirty="0"/>
          </a:p>
          <a:p>
            <a:r>
              <a:rPr lang="en-US" dirty="0"/>
              <a:t>In our code we first create a new accumulator (called </a:t>
            </a:r>
            <a:r>
              <a:rPr lang="en-US" dirty="0" err="1"/>
              <a:t>totalChars</a:t>
            </a:r>
            <a:r>
              <a:rPr lang="en-US" dirty="0"/>
              <a:t>), and then somewhere in transformations we create an actually dummy transformations: one which runs on a word, but does not change it, adds our accumulator length of that word and returns word. This trick of mapping does not change our word counting processing flow, but keeps accumulators increasing with each word.</a:t>
            </a:r>
          </a:p>
          <a:p>
            <a:endParaRPr lang="en-US" dirty="0"/>
          </a:p>
          <a:p>
            <a:r>
              <a:rPr lang="en-US" dirty="0"/>
              <a:t>If we go to Spark UI we can also see our accumulator there, and can even double check that its value was properly added from our tasks.</a:t>
            </a:r>
          </a:p>
          <a:p>
            <a:endParaRPr lang="en-US" dirty="0"/>
          </a:p>
          <a:p>
            <a:r>
              <a:rPr lang="en-US" dirty="0"/>
              <a:t>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dirty="0">
                <a:hlinkClick r:id="rId3"/>
              </a:rPr>
              <a:t>http://www.tomaszezula.com/2015/12/20/apache-spark-basics-accumulators-and-broadcast-variables/</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78</a:t>
            </a:fld>
            <a:endParaRPr lang="en-US"/>
          </a:p>
        </p:txBody>
      </p:sp>
    </p:spTree>
    <p:extLst>
      <p:ext uri="{BB962C8B-B14F-4D97-AF65-F5344CB8AC3E}">
        <p14:creationId xmlns:p14="http://schemas.microsoft.com/office/powerpoint/2010/main" val="1854148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idea could be to remove common words. An effort to “describe” the book by extracting the most frequent words is surely somewhat more exciting than just counting characters. One of the first challenges is with words which are typically overused, but do not carry any significant information, such as articles, prepositions, pronouns and even some verbs. Our application maintains a list of these words and ensures they are ruled out when parsing the book content.</a:t>
            </a:r>
          </a:p>
          <a:p>
            <a:endParaRPr lang="en-US" dirty="0"/>
          </a:p>
          <a:p>
            <a:r>
              <a:rPr lang="en-US" dirty="0"/>
              <a:t>This is when broadcast variables come into play. The list of common words could potentially run long and it would be inefficient to create a copy in a each and every worker. Using a broadcast variable helps performance via caching and reduced network traffic thanks to a specialized broadcast protocol.</a:t>
            </a:r>
          </a:p>
          <a:p>
            <a:endParaRPr lang="en-US" dirty="0"/>
          </a:p>
          <a:p>
            <a:r>
              <a:rPr lang="en-US" dirty="0"/>
              <a:t>First we create a broadcast variable with frequently used words, and then use it to filter out words from our text. That variable get created in </a:t>
            </a:r>
            <a:r>
              <a:rPr lang="en-US" dirty="0" err="1"/>
              <a:t>SparkContext</a:t>
            </a:r>
            <a:r>
              <a:rPr lang="en-US" dirty="0"/>
              <a:t> and ‘broadcasted’ to all the worker nodes to be used ‘locally’</a:t>
            </a:r>
          </a:p>
          <a:p>
            <a:endParaRPr lang="en-US" dirty="0"/>
          </a:p>
          <a:p>
            <a:r>
              <a:rPr lang="en-US" dirty="0"/>
              <a:t>SOURCES:</a:t>
            </a:r>
          </a:p>
          <a:p>
            <a:pPr marL="171450" marR="0" lvl="0" indent="-171450" algn="l" defTabSz="685800" rtl="0" eaLnBrk="1" fontAlgn="auto" latinLnBrk="0" hangingPunct="1">
              <a:lnSpc>
                <a:spcPct val="100000"/>
              </a:lnSpc>
              <a:spcBef>
                <a:spcPts val="0"/>
              </a:spcBef>
              <a:spcAft>
                <a:spcPts val="0"/>
              </a:spcAft>
              <a:buClrTx/>
              <a:buSzTx/>
              <a:buFontTx/>
              <a:buChar char="-"/>
              <a:tabLst/>
              <a:defRPr/>
            </a:pPr>
            <a:r>
              <a:rPr lang="en-US" dirty="0">
                <a:hlinkClick r:id="rId3"/>
              </a:rPr>
              <a:t>http://www.tomaszezula.com/2015/12/20/apache-spark-basics-accumulators-and-broadcast-variables/</a:t>
            </a:r>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79</a:t>
            </a:fld>
            <a:endParaRPr lang="en-US"/>
          </a:p>
        </p:txBody>
      </p:sp>
    </p:spTree>
    <p:extLst>
      <p:ext uri="{BB962C8B-B14F-4D97-AF65-F5344CB8AC3E}">
        <p14:creationId xmlns:p14="http://schemas.microsoft.com/office/powerpoint/2010/main" val="2158355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learned:</a:t>
            </a:r>
          </a:p>
          <a:p>
            <a:pPr marL="171450" indent="-171450">
              <a:buFontTx/>
              <a:buChar char="-"/>
            </a:pPr>
            <a:r>
              <a:rPr lang="en-US" dirty="0"/>
              <a:t>what kind of operations are supported by Apache Spark</a:t>
            </a:r>
          </a:p>
          <a:p>
            <a:pPr marL="171450" indent="-171450">
              <a:buFontTx/>
              <a:buChar char="-"/>
            </a:pPr>
            <a:r>
              <a:rPr lang="en-US" dirty="0"/>
              <a:t>what kind of abstractions exist (RDD and Pair RDD)</a:t>
            </a:r>
          </a:p>
          <a:p>
            <a:pPr marL="171450" indent="-171450">
              <a:buFontTx/>
              <a:buChar char="-"/>
            </a:pPr>
            <a:r>
              <a:rPr lang="en-US" dirty="0"/>
              <a:t>how Spark evaluates our code</a:t>
            </a:r>
          </a:p>
          <a:p>
            <a:pPr marL="171450" indent="-171450">
              <a:buFontTx/>
              <a:buChar char="-"/>
            </a:pPr>
            <a:r>
              <a:rPr lang="en-US" dirty="0"/>
              <a:t>what shared variables mean</a:t>
            </a:r>
          </a:p>
          <a:p>
            <a:pPr marL="171450" indent="-171450">
              <a:buFontTx/>
              <a:buChar char="-"/>
            </a:pPr>
            <a:endParaRPr lang="en-US" dirty="0"/>
          </a:p>
          <a:p>
            <a:r>
              <a:rPr lang="en-US" dirty="0"/>
              <a:t>Congratulations, you passed first part of Spark Core session</a:t>
            </a:r>
          </a:p>
        </p:txBody>
      </p:sp>
      <p:sp>
        <p:nvSpPr>
          <p:cNvPr id="4" name="Slide Number Placeholder 3"/>
          <p:cNvSpPr>
            <a:spLocks noGrp="1"/>
          </p:cNvSpPr>
          <p:nvPr>
            <p:ph type="sldNum" sz="quarter" idx="10"/>
          </p:nvPr>
        </p:nvSpPr>
        <p:spPr/>
        <p:txBody>
          <a:bodyPr/>
          <a:lstStyle/>
          <a:p>
            <a:fld id="{A874FABB-6DBE-47C4-B626-20167906F475}" type="slidenum">
              <a:rPr lang="en-US" smtClean="0"/>
              <a:t>80</a:t>
            </a:fld>
            <a:endParaRPr lang="en-US"/>
          </a:p>
        </p:txBody>
      </p:sp>
    </p:spTree>
    <p:extLst>
      <p:ext uri="{BB962C8B-B14F-4D97-AF65-F5344CB8AC3E}">
        <p14:creationId xmlns:p14="http://schemas.microsoft.com/office/powerpoint/2010/main" val="199710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introduced and briefly touched Spark, comparing it to Hadoop MapReduce</a:t>
            </a:r>
          </a:p>
        </p:txBody>
      </p:sp>
      <p:sp>
        <p:nvSpPr>
          <p:cNvPr id="4" name="Slide Number Placeholder 3"/>
          <p:cNvSpPr>
            <a:spLocks noGrp="1"/>
          </p:cNvSpPr>
          <p:nvPr>
            <p:ph type="sldNum" sz="quarter" idx="10"/>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289857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Spark Core</a:t>
            </a:r>
            <a:r>
              <a:rPr lang="en-US" dirty="0" smtClean="0"/>
              <a:t> – provides basic functionality of Apache Spark, including RDDs and APIs to manipulate them. </a:t>
            </a:r>
          </a:p>
          <a:p>
            <a:endParaRPr lang="en-US" dirty="0" smtClean="0"/>
          </a:p>
        </p:txBody>
      </p:sp>
      <p:sp>
        <p:nvSpPr>
          <p:cNvPr id="4" name="Slide Number Placeholder 3"/>
          <p:cNvSpPr>
            <a:spLocks noGrp="1"/>
          </p:cNvSpPr>
          <p:nvPr>
            <p:ph type="sldNum" sz="quarter" idx="10"/>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4281155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2CC8EF-CE30-B44D-B382-5FFB9C291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1822" y="0"/>
            <a:ext cx="3695090" cy="5143500"/>
          </a:xfrm>
          <a:prstGeom prst="rect">
            <a:avLst/>
          </a:prstGeom>
        </p:spPr>
      </p:pic>
      <p:sp>
        <p:nvSpPr>
          <p:cNvPr id="2" name="Title 1"/>
          <p:cNvSpPr>
            <a:spLocks noGrp="1"/>
          </p:cNvSpPr>
          <p:nvPr>
            <p:ph type="title" hasCustomPrompt="1"/>
          </p:nvPr>
        </p:nvSpPr>
        <p:spPr>
          <a:xfrm>
            <a:off x="531466" y="1412416"/>
            <a:ext cx="4315968" cy="1421928"/>
          </a:xfrm>
        </p:spPr>
        <p:txBody>
          <a:bodyPr/>
          <a:lstStyle>
            <a:lvl1pPr>
              <a:defRPr/>
            </a:lvl1pPr>
          </a:lstStyle>
          <a:p>
            <a:r>
              <a:rPr lang="en-US" dirty="0"/>
              <a:t>Please add title here</a:t>
            </a:r>
          </a:p>
        </p:txBody>
      </p:sp>
      <p:sp>
        <p:nvSpPr>
          <p:cNvPr id="3" name="Date Placeholder 2"/>
          <p:cNvSpPr>
            <a:spLocks noGrp="1"/>
          </p:cNvSpPr>
          <p:nvPr>
            <p:ph type="dt" sz="half" idx="10"/>
          </p:nvPr>
        </p:nvSpPr>
        <p:spPr>
          <a:solidFill>
            <a:schemeClr val="bg1"/>
          </a:solidFill>
        </p:spPr>
        <p:txBody>
          <a:bodyPr tIns="0" anchor="ctr" anchorCtr="0"/>
          <a:lstStyle>
            <a:lvl1pPr>
              <a:defRPr cap="all" baseline="0"/>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87354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1"/>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rgbClr val="77CE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rgbClr val="77CE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rgbClr val="227987"/>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accent1"/>
          </a:solidFill>
          <a:ln>
            <a:solidFill>
              <a:srgbClr val="227987"/>
            </a:solidFill>
          </a:ln>
        </p:spPr>
        <p:txBody>
          <a:bodyPr wrap="none" lIns="91440" tIns="0" rIns="91440" bIns="0" anchor="ctr">
            <a:noAutofit/>
          </a:bodyPr>
          <a:lstStyle>
            <a:lvl1pPr marL="0" indent="0" algn="ctr">
              <a:buNone/>
              <a:defRPr sz="1200" b="1" i="0" cap="all" spc="200" baseline="0">
                <a:solidFill>
                  <a:schemeClr val="tx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accent1"/>
          </a:solidFill>
          <a:ln>
            <a:solidFill>
              <a:srgbClr val="227987"/>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accent1"/>
          </a:solidFill>
          <a:ln>
            <a:solidFill>
              <a:srgbClr val="227987"/>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rgbClr val="227987"/>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rgbClr val="227987"/>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rgbClr val="0E343A"/>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rgbClr val="77CED7"/>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lvl1pPr>
          </a:lstStyle>
          <a:p>
            <a:r>
              <a:rPr lang="en-US" dirty="0"/>
              <a:t>Please add title here</a:t>
            </a:r>
          </a:p>
        </p:txBody>
      </p:sp>
      <p:sp>
        <p:nvSpPr>
          <p:cNvPr id="3" name="Date Placeholder 2"/>
          <p:cNvSpPr>
            <a:spLocks noGrp="1"/>
          </p:cNvSpPr>
          <p:nvPr>
            <p:ph type="dt" sz="half" idx="10"/>
          </p:nvPr>
        </p:nvSpPr>
        <p:spPr>
          <a:solidFill>
            <a:schemeClr val="bg1"/>
          </a:solidFill>
        </p:spPr>
        <p:txBody>
          <a:bodyPr tIns="0" anchor="ctr" anchorCtr="0"/>
          <a:lstStyle>
            <a:lvl1pPr>
              <a:defRPr cap="all" baseline="0"/>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eaker - Coral">
    <p:bg>
      <p:bgPr>
        <a:solidFill>
          <a:srgbClr val="2520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5F21D-E875-B743-9E0D-1BB481AB92AB}"/>
              </a:ext>
            </a:extLst>
          </p:cNvPr>
          <p:cNvPicPr>
            <a:picLocks noChangeAspect="1"/>
          </p:cNvPicPr>
          <p:nvPr userDrawn="1"/>
        </p:nvPicPr>
        <p:blipFill rotWithShape="1">
          <a:blip r:embed="rId2"/>
          <a:srcRect l="13653" t="29544" r="30496" b="22383"/>
          <a:stretch/>
        </p:blipFill>
        <p:spPr>
          <a:xfrm>
            <a:off x="0" y="-91440"/>
            <a:ext cx="9144000" cy="4871258"/>
          </a:xfrm>
          <a:prstGeom prst="rect">
            <a:avLst/>
          </a:prstGeom>
        </p:spPr>
      </p:pic>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790340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reaker - Bright Blue">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AB426-BCCD-3649-AED3-E81985AA0DDA}"/>
              </a:ext>
            </a:extLst>
          </p:cNvPr>
          <p:cNvPicPr>
            <a:picLocks noChangeAspect="1"/>
          </p:cNvPicPr>
          <p:nvPr userDrawn="1"/>
        </p:nvPicPr>
        <p:blipFill rotWithShape="1">
          <a:blip r:embed="rId2"/>
          <a:srcRect t="14777" r="28813" b="17435"/>
          <a:stretch/>
        </p:blipFill>
        <p:spPr>
          <a:xfrm>
            <a:off x="-1" y="0"/>
            <a:ext cx="9144000" cy="4846320"/>
          </a:xfrm>
          <a:prstGeom prst="rect">
            <a:avLst/>
          </a:prstGeom>
        </p:spPr>
      </p:pic>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5113629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rgbClr val="25202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5F21D-E875-B743-9E0D-1BB481AB92AB}"/>
              </a:ext>
            </a:extLst>
          </p:cNvPr>
          <p:cNvPicPr>
            <a:picLocks noChangeAspect="1"/>
          </p:cNvPicPr>
          <p:nvPr userDrawn="1"/>
        </p:nvPicPr>
        <p:blipFill rotWithShape="1">
          <a:blip r:embed="rId2"/>
          <a:srcRect l="13653" t="29544" r="30496" b="22383"/>
          <a:stretch/>
        </p:blipFill>
        <p:spPr>
          <a:xfrm>
            <a:off x="0" y="-91440"/>
            <a:ext cx="9144000" cy="4871258"/>
          </a:xfrm>
          <a:prstGeom prst="rect">
            <a:avLst/>
          </a:prstGeom>
        </p:spPr>
      </p:pic>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 Bright Blue">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AB426-BCCD-3649-AED3-E81985AA0DDA}"/>
              </a:ext>
            </a:extLst>
          </p:cNvPr>
          <p:cNvPicPr>
            <a:picLocks noChangeAspect="1"/>
          </p:cNvPicPr>
          <p:nvPr userDrawn="1"/>
        </p:nvPicPr>
        <p:blipFill rotWithShape="1">
          <a:blip r:embed="rId2"/>
          <a:srcRect t="14777" r="28813" b="17435"/>
          <a:stretch/>
        </p:blipFill>
        <p:spPr>
          <a:xfrm>
            <a:off x="-1" y="0"/>
            <a:ext cx="9144000" cy="4846320"/>
          </a:xfrm>
          <a:prstGeom prst="rect">
            <a:avLst/>
          </a:prstGeom>
        </p:spPr>
      </p:pic>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er - Lime Green">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424F0-7008-EA4F-8D89-B803CD846E34}"/>
              </a:ext>
            </a:extLst>
          </p:cNvPr>
          <p:cNvPicPr>
            <a:picLocks noChangeAspect="1"/>
          </p:cNvPicPr>
          <p:nvPr userDrawn="1"/>
        </p:nvPicPr>
        <p:blipFill>
          <a:blip r:embed="rId2"/>
          <a:stretch>
            <a:fillRect/>
          </a:stretch>
        </p:blipFill>
        <p:spPr>
          <a:xfrm>
            <a:off x="4061637" y="1455332"/>
            <a:ext cx="1291008" cy="1812260"/>
          </a:xfrm>
          <a:prstGeom prst="rect">
            <a:avLst/>
          </a:prstGeom>
        </p:spPr>
      </p:pic>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1"/>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image" Target="../media/image6.emf"/><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6.emf"/><Relationship Id="rId5" Type="http://schemas.openxmlformats.org/officeDocument/2006/relationships/theme" Target="../theme/theme3.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solidFill>
            <a:schemeClr val="accent1"/>
          </a:solidFill>
          <a:ln>
            <a:noFill/>
          </a:ln>
        </p:spPr>
        <p:txBody>
          <a:bodyPr vert="horz" lIns="182880" tIns="91440" rIns="182880" bIns="0" rtlCol="0" anchor="ctr" anchorCtr="0"/>
          <a:lstStyle>
            <a:lvl1pPr algn="l">
              <a:defRPr sz="1200" b="1" cap="all" baseline="0">
                <a:solidFill>
                  <a:schemeClr val="tx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 id="2147483698" r:id="rId17"/>
    <p:sldLayoutId id="2147483699" r:id="rId18"/>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E343A"/>
            </a:gs>
            <a:gs pos="100000">
              <a:srgbClr val="252021"/>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8" r:id="rId2"/>
    <p:sldLayoutId id="2147483666" r:id="rId3"/>
    <p:sldLayoutId id="2147483667" r:id="rId4"/>
  </p:sldLayoutIdLst>
  <p:hf hdr="0" ftr="0" dt="0"/>
  <p:txStyles>
    <p:titleStyle>
      <a:lvl1pPr algn="l" defTabSz="914400" rtl="0" eaLnBrk="1" latinLnBrk="0" hangingPunct="1">
        <a:lnSpc>
          <a:spcPct val="90000"/>
        </a:lnSpc>
        <a:spcBef>
          <a:spcPct val="0"/>
        </a:spcBef>
        <a:buNone/>
        <a:defRPr sz="4000" kern="1200" cap="all" baseline="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teveloughran/winutils/blob/master/hadoop-2.7.1/bin/winutils.exe?raw=true"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www.jetbrains.com/idea/download"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67.emf"/></Relationships>
</file>

<file path=ppt/slides/_rels/slide5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8.xml"/><Relationship Id="rId1" Type="http://schemas.openxmlformats.org/officeDocument/2006/relationships/slideLayout" Target="../slideLayouts/slideLayout17.xml"/><Relationship Id="rId4" Type="http://schemas.openxmlformats.org/officeDocument/2006/relationships/image" Target="../media/image74.emf"/></Relationships>
</file>

<file path=ppt/slides/_rels/slide6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2.xml"/><Relationship Id="rId1" Type="http://schemas.openxmlformats.org/officeDocument/2006/relationships/slideLayout" Target="../slideLayouts/slideLayout17.xml"/><Relationship Id="rId4" Type="http://schemas.openxmlformats.org/officeDocument/2006/relationships/image" Target="../media/image77.emf"/></Relationships>
</file>

<file path=ppt/slides/_rels/slide6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4.xml"/><Relationship Id="rId1" Type="http://schemas.openxmlformats.org/officeDocument/2006/relationships/slideLayout" Target="../slideLayouts/slideLayout17.xml"/><Relationship Id="rId4" Type="http://schemas.openxmlformats.org/officeDocument/2006/relationships/image" Target="../media/image7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6.xml"/><Relationship Id="rId1" Type="http://schemas.openxmlformats.org/officeDocument/2006/relationships/slideLayout" Target="../slideLayouts/slideLayout17.xml"/><Relationship Id="rId4" Type="http://schemas.openxmlformats.org/officeDocument/2006/relationships/image" Target="../media/image83.emf"/></Relationships>
</file>

<file path=ppt/slides/_rels/slide7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6CB0-4F27-C244-B387-C95786FFEF41}"/>
              </a:ext>
            </a:extLst>
          </p:cNvPr>
          <p:cNvSpPr>
            <a:spLocks noGrp="1"/>
          </p:cNvSpPr>
          <p:nvPr>
            <p:ph type="title"/>
          </p:nvPr>
        </p:nvSpPr>
        <p:spPr/>
        <p:txBody>
          <a:bodyPr/>
          <a:lstStyle/>
          <a:p>
            <a:r>
              <a:rPr lang="en-US" dirty="0"/>
              <a:t>SPARK CORE</a:t>
            </a:r>
          </a:p>
        </p:txBody>
      </p:sp>
      <p:sp>
        <p:nvSpPr>
          <p:cNvPr id="3" name="Text Placeholder 2">
            <a:extLst>
              <a:ext uri="{FF2B5EF4-FFF2-40B4-BE49-F238E27FC236}">
                <a16:creationId xmlns:a16="http://schemas.microsoft.com/office/drawing/2014/main" id="{9292E832-C045-5048-910F-BFD9462D5BD9}"/>
              </a:ext>
            </a:extLst>
          </p:cNvPr>
          <p:cNvSpPr>
            <a:spLocks noGrp="1"/>
          </p:cNvSpPr>
          <p:nvPr>
            <p:ph type="body" sz="quarter" idx="11"/>
          </p:nvPr>
        </p:nvSpPr>
        <p:spPr/>
        <p:txBody>
          <a:bodyPr/>
          <a:lstStyle/>
          <a:p>
            <a:r>
              <a:rPr lang="en-US" b="0" spc="300" dirty="0"/>
              <a:t>SPARK </a:t>
            </a:r>
            <a:r>
              <a:rPr lang="en-US" b="0" spc="300" dirty="0" smtClean="0"/>
              <a:t>CORE. PART 1</a:t>
            </a:r>
            <a:endParaRPr lang="en-US" b="0" spc="300" dirty="0"/>
          </a:p>
        </p:txBody>
      </p:sp>
    </p:spTree>
    <p:extLst>
      <p:ext uri="{BB962C8B-B14F-4D97-AF65-F5344CB8AC3E}">
        <p14:creationId xmlns:p14="http://schemas.microsoft.com/office/powerpoint/2010/main" val="1733196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a:t>
            </a:r>
          </a:p>
        </p:txBody>
      </p:sp>
      <p:sp>
        <p:nvSpPr>
          <p:cNvPr id="7" name="Slide Number Placeholder 6"/>
          <p:cNvSpPr>
            <a:spLocks noGrp="1"/>
          </p:cNvSpPr>
          <p:nvPr>
            <p:ph type="sldNum" sz="quarter" idx="4"/>
          </p:nvPr>
        </p:nvSpPr>
        <p:spPr/>
        <p:txBody>
          <a:bodyPr/>
          <a:lstStyle/>
          <a:p>
            <a:fld id="{3A707DD9-E92B-45E8-BE0A-E6B2EDF345EB}" type="slidenum">
              <a:rPr lang="en-US" smtClean="0"/>
              <a:pPr/>
              <a:t>10</a:t>
            </a:fld>
            <a:endParaRPr lang="en-US" dirty="0"/>
          </a:p>
        </p:txBody>
      </p:sp>
      <p:pic>
        <p:nvPicPr>
          <p:cNvPr id="9" name="Content Placeholder 8"/>
          <p:cNvPicPr>
            <a:picLocks noGrp="1" noChangeAspect="1"/>
          </p:cNvPicPr>
          <p:nvPr>
            <p:ph sz="quarter" idx="10"/>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6848" y="1079500"/>
            <a:ext cx="7270305" cy="3397250"/>
          </a:xfrm>
        </p:spPr>
      </p:pic>
    </p:spTree>
    <p:extLst>
      <p:ext uri="{BB962C8B-B14F-4D97-AF65-F5344CB8AC3E}">
        <p14:creationId xmlns:p14="http://schemas.microsoft.com/office/powerpoint/2010/main" val="2159478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05D658EF-7622-40C7-B722-D43A3DF539A8}"/>
              </a:ext>
            </a:extLst>
          </p:cNvPr>
          <p:cNvSpPr>
            <a:spLocks noGrp="1"/>
          </p:cNvSpPr>
          <p:nvPr>
            <p:ph type="title"/>
          </p:nvPr>
        </p:nvSpPr>
        <p:spPr>
          <a:xfrm>
            <a:off x="1780954" y="1961659"/>
            <a:ext cx="5582093" cy="122018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lstStyle/>
          <a:p>
            <a:r>
              <a:rPr lang="en-US" sz="2000" cap="none" dirty="0"/>
              <a:t>SPARK ARCHITECTURE AND COMPONENTS</a:t>
            </a:r>
          </a:p>
        </p:txBody>
      </p:sp>
    </p:spTree>
    <p:extLst>
      <p:ext uri="{BB962C8B-B14F-4D97-AF65-F5344CB8AC3E}">
        <p14:creationId xmlns:p14="http://schemas.microsoft.com/office/powerpoint/2010/main" val="1637330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components</a:t>
            </a:r>
          </a:p>
        </p:txBody>
      </p:sp>
      <p:sp>
        <p:nvSpPr>
          <p:cNvPr id="5" name="Slide Number Placeholder 4"/>
          <p:cNvSpPr>
            <a:spLocks noGrp="1"/>
          </p:cNvSpPr>
          <p:nvPr>
            <p:ph type="sldNum" sz="quarter" idx="4"/>
          </p:nvPr>
        </p:nvSpPr>
        <p:spPr/>
        <p:txBody>
          <a:bodyPr/>
          <a:lstStyle/>
          <a:p>
            <a:fld id="{3A707DD9-E92B-45E8-BE0A-E6B2EDF345EB}" type="slidenum">
              <a:rPr lang="en-US" smtClean="0"/>
              <a:pPr/>
              <a:t>12</a:t>
            </a:fld>
            <a:endParaRPr lang="en-US" dirty="0"/>
          </a:p>
        </p:txBody>
      </p:sp>
      <p:sp>
        <p:nvSpPr>
          <p:cNvPr id="2" name="Rectangle 1">
            <a:extLst>
              <a:ext uri="{FF2B5EF4-FFF2-40B4-BE49-F238E27FC236}">
                <a16:creationId xmlns:a16="http://schemas.microsoft.com/office/drawing/2014/main" id="{809DFB6D-7D3B-4245-BD22-BE11454B1E93}"/>
              </a:ext>
            </a:extLst>
          </p:cNvPr>
          <p:cNvSpPr/>
          <p:nvPr/>
        </p:nvSpPr>
        <p:spPr>
          <a:xfrm>
            <a:off x="358775"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Spark SQL</a:t>
            </a:r>
          </a:p>
          <a:p>
            <a:pPr algn="ctr"/>
            <a:r>
              <a:rPr lang="en-US" sz="1400" dirty="0">
                <a:solidFill>
                  <a:schemeClr val="tx1"/>
                </a:solidFill>
              </a:rPr>
              <a:t>Structured Data</a:t>
            </a:r>
          </a:p>
        </p:txBody>
      </p:sp>
      <p:sp>
        <p:nvSpPr>
          <p:cNvPr id="7" name="Rectangle 6">
            <a:extLst>
              <a:ext uri="{FF2B5EF4-FFF2-40B4-BE49-F238E27FC236}">
                <a16:creationId xmlns:a16="http://schemas.microsoft.com/office/drawing/2014/main" id="{B6D3ACE8-C810-4B8A-AFB5-4ADA85AC6966}"/>
              </a:ext>
            </a:extLst>
          </p:cNvPr>
          <p:cNvSpPr/>
          <p:nvPr/>
        </p:nvSpPr>
        <p:spPr>
          <a:xfrm>
            <a:off x="2528294"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Spark Streaming</a:t>
            </a:r>
          </a:p>
          <a:p>
            <a:pPr algn="ctr"/>
            <a:r>
              <a:rPr lang="en-US" sz="1400" dirty="0">
                <a:solidFill>
                  <a:schemeClr val="tx1"/>
                </a:solidFill>
              </a:rPr>
              <a:t>Real-time</a:t>
            </a:r>
          </a:p>
        </p:txBody>
      </p:sp>
      <p:sp>
        <p:nvSpPr>
          <p:cNvPr id="8" name="Rectangle 7">
            <a:extLst>
              <a:ext uri="{FF2B5EF4-FFF2-40B4-BE49-F238E27FC236}">
                <a16:creationId xmlns:a16="http://schemas.microsoft.com/office/drawing/2014/main" id="{362BE64F-6DC4-44A5-818A-FA4DC9EAC902}"/>
              </a:ext>
            </a:extLst>
          </p:cNvPr>
          <p:cNvSpPr/>
          <p:nvPr/>
        </p:nvSpPr>
        <p:spPr>
          <a:xfrm>
            <a:off x="4697813"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Mllib</a:t>
            </a:r>
            <a:r>
              <a:rPr lang="en-US" sz="1600" dirty="0">
                <a:solidFill>
                  <a:schemeClr val="tx1"/>
                </a:solidFill>
              </a:rPr>
              <a:t> &amp;Spark ML</a:t>
            </a:r>
          </a:p>
          <a:p>
            <a:pPr algn="ctr"/>
            <a:r>
              <a:rPr lang="en-US" sz="1400" dirty="0">
                <a:solidFill>
                  <a:schemeClr val="tx1"/>
                </a:solidFill>
              </a:rPr>
              <a:t>Machine Learning</a:t>
            </a:r>
          </a:p>
        </p:txBody>
      </p:sp>
      <p:sp>
        <p:nvSpPr>
          <p:cNvPr id="9" name="Rectangle 8">
            <a:extLst>
              <a:ext uri="{FF2B5EF4-FFF2-40B4-BE49-F238E27FC236}">
                <a16:creationId xmlns:a16="http://schemas.microsoft.com/office/drawing/2014/main" id="{9D37865F-C207-4386-9BA3-812C2C1BCB7A}"/>
              </a:ext>
            </a:extLst>
          </p:cNvPr>
          <p:cNvSpPr/>
          <p:nvPr/>
        </p:nvSpPr>
        <p:spPr>
          <a:xfrm>
            <a:off x="6867331"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GraphFrames</a:t>
            </a:r>
            <a:endParaRPr lang="en-US" sz="1600" dirty="0">
              <a:solidFill>
                <a:schemeClr val="tx1"/>
              </a:solidFill>
            </a:endParaRPr>
          </a:p>
          <a:p>
            <a:pPr algn="ctr"/>
            <a:r>
              <a:rPr lang="en-US" sz="1400" dirty="0">
                <a:solidFill>
                  <a:schemeClr val="tx1"/>
                </a:solidFill>
              </a:rPr>
              <a:t>Graph Processing</a:t>
            </a:r>
          </a:p>
        </p:txBody>
      </p:sp>
      <p:sp>
        <p:nvSpPr>
          <p:cNvPr id="3" name="Rectangle 2">
            <a:extLst>
              <a:ext uri="{FF2B5EF4-FFF2-40B4-BE49-F238E27FC236}">
                <a16:creationId xmlns:a16="http://schemas.microsoft.com/office/drawing/2014/main" id="{58C68C7E-F8CC-408C-8B4B-7FCE9318CEA7}"/>
              </a:ext>
            </a:extLst>
          </p:cNvPr>
          <p:cNvSpPr/>
          <p:nvPr/>
        </p:nvSpPr>
        <p:spPr>
          <a:xfrm>
            <a:off x="358775" y="2119590"/>
            <a:ext cx="8428038" cy="1110343"/>
          </a:xfrm>
          <a:prstGeom prst="rect">
            <a:avLst/>
          </a:prstGeom>
          <a:solidFill>
            <a:schemeClr val="accent1">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851C25D-62E2-4800-B846-307147E13CE4}"/>
              </a:ext>
            </a:extLst>
          </p:cNvPr>
          <p:cNvSpPr txBox="1"/>
          <p:nvPr/>
        </p:nvSpPr>
        <p:spPr>
          <a:xfrm>
            <a:off x="3037632" y="2044445"/>
            <a:ext cx="3055067" cy="553998"/>
          </a:xfrm>
          <a:prstGeom prst="rect">
            <a:avLst/>
          </a:prstGeom>
          <a:noFill/>
        </p:spPr>
        <p:txBody>
          <a:bodyPr wrap="none" rtlCol="0">
            <a:spAutoFit/>
          </a:bodyPr>
          <a:lstStyle/>
          <a:p>
            <a:pPr algn="ctr"/>
            <a:r>
              <a:rPr lang="en-US" sz="1600" dirty="0"/>
              <a:t>Spark Core</a:t>
            </a:r>
          </a:p>
          <a:p>
            <a:pPr algn="ctr"/>
            <a:r>
              <a:rPr lang="en-US" sz="1400" dirty="0"/>
              <a:t>Core abstraction and processing engine</a:t>
            </a:r>
          </a:p>
        </p:txBody>
      </p:sp>
      <p:sp>
        <p:nvSpPr>
          <p:cNvPr id="13" name="Rectangle 12">
            <a:extLst>
              <a:ext uri="{FF2B5EF4-FFF2-40B4-BE49-F238E27FC236}">
                <a16:creationId xmlns:a16="http://schemas.microsoft.com/office/drawing/2014/main" id="{CF4A8E0D-9AC6-4B5A-8329-3BA4A72F69EB}"/>
              </a:ext>
            </a:extLst>
          </p:cNvPr>
          <p:cNvSpPr/>
          <p:nvPr/>
        </p:nvSpPr>
        <p:spPr>
          <a:xfrm>
            <a:off x="538398"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Scala</a:t>
            </a:r>
          </a:p>
        </p:txBody>
      </p:sp>
      <p:sp>
        <p:nvSpPr>
          <p:cNvPr id="14" name="Rectangle 13">
            <a:extLst>
              <a:ext uri="{FF2B5EF4-FFF2-40B4-BE49-F238E27FC236}">
                <a16:creationId xmlns:a16="http://schemas.microsoft.com/office/drawing/2014/main" id="{BE2F22CF-7D3F-442E-BF69-FECEA8251C37}"/>
              </a:ext>
            </a:extLst>
          </p:cNvPr>
          <p:cNvSpPr/>
          <p:nvPr/>
        </p:nvSpPr>
        <p:spPr>
          <a:xfrm>
            <a:off x="1928606"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Java</a:t>
            </a:r>
          </a:p>
        </p:txBody>
      </p:sp>
      <p:sp>
        <p:nvSpPr>
          <p:cNvPr id="15" name="Rectangle 14">
            <a:extLst>
              <a:ext uri="{FF2B5EF4-FFF2-40B4-BE49-F238E27FC236}">
                <a16:creationId xmlns:a16="http://schemas.microsoft.com/office/drawing/2014/main" id="{060E5F4B-8BF7-40AC-90E6-27FDE332C184}"/>
              </a:ext>
            </a:extLst>
          </p:cNvPr>
          <p:cNvSpPr/>
          <p:nvPr/>
        </p:nvSpPr>
        <p:spPr>
          <a:xfrm>
            <a:off x="3671506" y="2598443"/>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Python</a:t>
            </a:r>
          </a:p>
        </p:txBody>
      </p:sp>
      <p:sp>
        <p:nvSpPr>
          <p:cNvPr id="16" name="Rectangle 15">
            <a:extLst>
              <a:ext uri="{FF2B5EF4-FFF2-40B4-BE49-F238E27FC236}">
                <a16:creationId xmlns:a16="http://schemas.microsoft.com/office/drawing/2014/main" id="{BA4E268F-3F61-4844-B8DD-F607EF05F5C1}"/>
              </a:ext>
            </a:extLst>
          </p:cNvPr>
          <p:cNvSpPr/>
          <p:nvPr/>
        </p:nvSpPr>
        <p:spPr>
          <a:xfrm>
            <a:off x="5622174"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SQL</a:t>
            </a:r>
          </a:p>
        </p:txBody>
      </p:sp>
      <p:sp>
        <p:nvSpPr>
          <p:cNvPr id="17" name="Rectangle 16">
            <a:extLst>
              <a:ext uri="{FF2B5EF4-FFF2-40B4-BE49-F238E27FC236}">
                <a16:creationId xmlns:a16="http://schemas.microsoft.com/office/drawing/2014/main" id="{6079BC02-EA50-49F7-9D21-41F9394288DE}"/>
              </a:ext>
            </a:extLst>
          </p:cNvPr>
          <p:cNvSpPr/>
          <p:nvPr/>
        </p:nvSpPr>
        <p:spPr>
          <a:xfrm>
            <a:off x="7215394" y="2571750"/>
            <a:ext cx="114327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t>
            </a:r>
          </a:p>
        </p:txBody>
      </p:sp>
      <p:sp>
        <p:nvSpPr>
          <p:cNvPr id="18" name="Rectangle 17">
            <a:extLst>
              <a:ext uri="{FF2B5EF4-FFF2-40B4-BE49-F238E27FC236}">
                <a16:creationId xmlns:a16="http://schemas.microsoft.com/office/drawing/2014/main" id="{F0D68602-943C-4787-ACAD-D4281CD5E2DB}"/>
              </a:ext>
            </a:extLst>
          </p:cNvPr>
          <p:cNvSpPr/>
          <p:nvPr/>
        </p:nvSpPr>
        <p:spPr>
          <a:xfrm>
            <a:off x="368026" y="3624679"/>
            <a:ext cx="1563331"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Local Scheduler</a:t>
            </a:r>
            <a:endParaRPr lang="en-US" sz="1400" dirty="0">
              <a:solidFill>
                <a:schemeClr val="tx1"/>
              </a:solidFill>
            </a:endParaRPr>
          </a:p>
        </p:txBody>
      </p:sp>
      <p:sp>
        <p:nvSpPr>
          <p:cNvPr id="19" name="Rectangle 18">
            <a:extLst>
              <a:ext uri="{FF2B5EF4-FFF2-40B4-BE49-F238E27FC236}">
                <a16:creationId xmlns:a16="http://schemas.microsoft.com/office/drawing/2014/main" id="{709B875F-AF81-4379-9495-D103F63FA949}"/>
              </a:ext>
            </a:extLst>
          </p:cNvPr>
          <p:cNvSpPr/>
          <p:nvPr/>
        </p:nvSpPr>
        <p:spPr>
          <a:xfrm>
            <a:off x="2079160" y="3624679"/>
            <a:ext cx="1563331"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Standalone </a:t>
            </a:r>
            <a:r>
              <a:rPr lang="en-US" sz="1600" dirty="0">
                <a:solidFill>
                  <a:schemeClr val="tx1"/>
                </a:solidFill>
              </a:rPr>
              <a:t>Scheduler</a:t>
            </a:r>
            <a:endParaRPr lang="en-US" sz="1400" dirty="0">
              <a:solidFill>
                <a:schemeClr val="tx1"/>
              </a:solidFill>
            </a:endParaRPr>
          </a:p>
        </p:txBody>
      </p:sp>
      <p:sp>
        <p:nvSpPr>
          <p:cNvPr id="20" name="Rectangle 19">
            <a:extLst>
              <a:ext uri="{FF2B5EF4-FFF2-40B4-BE49-F238E27FC236}">
                <a16:creationId xmlns:a16="http://schemas.microsoft.com/office/drawing/2014/main" id="{0916E0CD-8A91-4198-8E2A-B7723FD5FAE0}"/>
              </a:ext>
            </a:extLst>
          </p:cNvPr>
          <p:cNvSpPr/>
          <p:nvPr/>
        </p:nvSpPr>
        <p:spPr>
          <a:xfrm>
            <a:off x="3790294"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YARN</a:t>
            </a:r>
          </a:p>
          <a:p>
            <a:pPr algn="ctr"/>
            <a:r>
              <a:rPr lang="en-US" sz="1050" dirty="0">
                <a:solidFill>
                  <a:schemeClr val="tx1"/>
                </a:solidFill>
              </a:rPr>
              <a:t>Hadoop Cluster Manager</a:t>
            </a:r>
            <a:endParaRPr lang="en-US" sz="1000" dirty="0">
              <a:solidFill>
                <a:schemeClr val="tx1"/>
              </a:solidFill>
            </a:endParaRPr>
          </a:p>
        </p:txBody>
      </p:sp>
      <p:sp>
        <p:nvSpPr>
          <p:cNvPr id="21" name="Rectangle 20">
            <a:extLst>
              <a:ext uri="{FF2B5EF4-FFF2-40B4-BE49-F238E27FC236}">
                <a16:creationId xmlns:a16="http://schemas.microsoft.com/office/drawing/2014/main" id="{D197269C-6C1B-46B0-A52F-A63370281D86}"/>
              </a:ext>
            </a:extLst>
          </p:cNvPr>
          <p:cNvSpPr/>
          <p:nvPr/>
        </p:nvSpPr>
        <p:spPr>
          <a:xfrm>
            <a:off x="5501429"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Mesos</a:t>
            </a:r>
            <a:endParaRPr lang="en-US" sz="1400" dirty="0">
              <a:solidFill>
                <a:schemeClr val="tx1"/>
              </a:solidFill>
            </a:endParaRPr>
          </a:p>
        </p:txBody>
      </p:sp>
      <p:sp>
        <p:nvSpPr>
          <p:cNvPr id="22" name="Rectangle 21">
            <a:extLst>
              <a:ext uri="{FF2B5EF4-FFF2-40B4-BE49-F238E27FC236}">
                <a16:creationId xmlns:a16="http://schemas.microsoft.com/office/drawing/2014/main" id="{6A8E61DF-83EC-491E-A049-ACAADF79539B}"/>
              </a:ext>
            </a:extLst>
          </p:cNvPr>
          <p:cNvSpPr/>
          <p:nvPr/>
        </p:nvSpPr>
        <p:spPr>
          <a:xfrm>
            <a:off x="7212562"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Kubernetes </a:t>
            </a:r>
            <a:r>
              <a:rPr lang="en-US" sz="1200" dirty="0">
                <a:solidFill>
                  <a:schemeClr val="tx1"/>
                </a:solidFill>
              </a:rPr>
              <a:t>(experimental)</a:t>
            </a:r>
            <a:endParaRPr lang="en-US" sz="1400" dirty="0">
              <a:solidFill>
                <a:schemeClr val="tx1"/>
              </a:solidFill>
            </a:endParaRPr>
          </a:p>
        </p:txBody>
      </p:sp>
    </p:spTree>
    <p:extLst>
      <p:ext uri="{BB962C8B-B14F-4D97-AF65-F5344CB8AC3E}">
        <p14:creationId xmlns:p14="http://schemas.microsoft.com/office/powerpoint/2010/main" val="1968575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components</a:t>
            </a:r>
          </a:p>
        </p:txBody>
      </p:sp>
      <p:sp>
        <p:nvSpPr>
          <p:cNvPr id="5" name="Slide Number Placeholder 4"/>
          <p:cNvSpPr>
            <a:spLocks noGrp="1"/>
          </p:cNvSpPr>
          <p:nvPr>
            <p:ph type="sldNum" sz="quarter" idx="4"/>
          </p:nvPr>
        </p:nvSpPr>
        <p:spPr/>
        <p:txBody>
          <a:bodyPr/>
          <a:lstStyle/>
          <a:p>
            <a:fld id="{3A707DD9-E92B-45E8-BE0A-E6B2EDF345EB}" type="slidenum">
              <a:rPr lang="en-US" smtClean="0"/>
              <a:pPr/>
              <a:t>13</a:t>
            </a:fld>
            <a:endParaRPr lang="en-US" dirty="0"/>
          </a:p>
        </p:txBody>
      </p:sp>
      <p:sp>
        <p:nvSpPr>
          <p:cNvPr id="2" name="Rectangle 1">
            <a:extLst>
              <a:ext uri="{FF2B5EF4-FFF2-40B4-BE49-F238E27FC236}">
                <a16:creationId xmlns:a16="http://schemas.microsoft.com/office/drawing/2014/main" id="{809DFB6D-7D3B-4245-BD22-BE11454B1E93}"/>
              </a:ext>
            </a:extLst>
          </p:cNvPr>
          <p:cNvSpPr/>
          <p:nvPr/>
        </p:nvSpPr>
        <p:spPr>
          <a:xfrm>
            <a:off x="358775"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Spark SQL</a:t>
            </a:r>
          </a:p>
          <a:p>
            <a:pPr algn="ctr"/>
            <a:r>
              <a:rPr lang="en-US" sz="1400" dirty="0">
                <a:solidFill>
                  <a:schemeClr val="tx1"/>
                </a:solidFill>
              </a:rPr>
              <a:t>Structured Data</a:t>
            </a:r>
          </a:p>
        </p:txBody>
      </p:sp>
      <p:sp>
        <p:nvSpPr>
          <p:cNvPr id="7" name="Rectangle 6">
            <a:extLst>
              <a:ext uri="{FF2B5EF4-FFF2-40B4-BE49-F238E27FC236}">
                <a16:creationId xmlns:a16="http://schemas.microsoft.com/office/drawing/2014/main" id="{B6D3ACE8-C810-4B8A-AFB5-4ADA85AC6966}"/>
              </a:ext>
            </a:extLst>
          </p:cNvPr>
          <p:cNvSpPr/>
          <p:nvPr/>
        </p:nvSpPr>
        <p:spPr>
          <a:xfrm>
            <a:off x="2528294"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Spark Streaming</a:t>
            </a:r>
          </a:p>
          <a:p>
            <a:pPr algn="ctr"/>
            <a:r>
              <a:rPr lang="en-US" sz="1400" dirty="0">
                <a:solidFill>
                  <a:schemeClr val="tx1"/>
                </a:solidFill>
              </a:rPr>
              <a:t>Real-time</a:t>
            </a:r>
          </a:p>
        </p:txBody>
      </p:sp>
      <p:sp>
        <p:nvSpPr>
          <p:cNvPr id="8" name="Rectangle 7">
            <a:extLst>
              <a:ext uri="{FF2B5EF4-FFF2-40B4-BE49-F238E27FC236}">
                <a16:creationId xmlns:a16="http://schemas.microsoft.com/office/drawing/2014/main" id="{362BE64F-6DC4-44A5-818A-FA4DC9EAC902}"/>
              </a:ext>
            </a:extLst>
          </p:cNvPr>
          <p:cNvSpPr/>
          <p:nvPr/>
        </p:nvSpPr>
        <p:spPr>
          <a:xfrm>
            <a:off x="4697813"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Mllib</a:t>
            </a:r>
            <a:r>
              <a:rPr lang="en-US" sz="1600" dirty="0">
                <a:solidFill>
                  <a:schemeClr val="tx1"/>
                </a:solidFill>
              </a:rPr>
              <a:t> &amp;Spark ML</a:t>
            </a:r>
          </a:p>
          <a:p>
            <a:pPr algn="ctr"/>
            <a:r>
              <a:rPr lang="en-US" sz="1400" dirty="0">
                <a:solidFill>
                  <a:schemeClr val="tx1"/>
                </a:solidFill>
              </a:rPr>
              <a:t>Machine Learning</a:t>
            </a:r>
          </a:p>
        </p:txBody>
      </p:sp>
      <p:sp>
        <p:nvSpPr>
          <p:cNvPr id="9" name="Rectangle 8">
            <a:extLst>
              <a:ext uri="{FF2B5EF4-FFF2-40B4-BE49-F238E27FC236}">
                <a16:creationId xmlns:a16="http://schemas.microsoft.com/office/drawing/2014/main" id="{9D37865F-C207-4386-9BA3-812C2C1BCB7A}"/>
              </a:ext>
            </a:extLst>
          </p:cNvPr>
          <p:cNvSpPr/>
          <p:nvPr/>
        </p:nvSpPr>
        <p:spPr>
          <a:xfrm>
            <a:off x="6867331" y="1265205"/>
            <a:ext cx="1917894"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GraphFrames</a:t>
            </a:r>
            <a:endParaRPr lang="en-US" sz="1600" dirty="0">
              <a:solidFill>
                <a:schemeClr val="tx1"/>
              </a:solidFill>
            </a:endParaRPr>
          </a:p>
          <a:p>
            <a:pPr algn="ctr"/>
            <a:r>
              <a:rPr lang="en-US" sz="1400" dirty="0">
                <a:solidFill>
                  <a:schemeClr val="tx1"/>
                </a:solidFill>
              </a:rPr>
              <a:t>Graph Processing</a:t>
            </a:r>
          </a:p>
        </p:txBody>
      </p:sp>
      <p:sp>
        <p:nvSpPr>
          <p:cNvPr id="3" name="Rectangle 2">
            <a:extLst>
              <a:ext uri="{FF2B5EF4-FFF2-40B4-BE49-F238E27FC236}">
                <a16:creationId xmlns:a16="http://schemas.microsoft.com/office/drawing/2014/main" id="{58C68C7E-F8CC-408C-8B4B-7FCE9318CEA7}"/>
              </a:ext>
            </a:extLst>
          </p:cNvPr>
          <p:cNvSpPr/>
          <p:nvPr/>
        </p:nvSpPr>
        <p:spPr>
          <a:xfrm>
            <a:off x="358775" y="2119590"/>
            <a:ext cx="8428038" cy="1110343"/>
          </a:xfrm>
          <a:prstGeom prst="rect">
            <a:avLst/>
          </a:prstGeom>
          <a:solidFill>
            <a:schemeClr val="accent1">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851C25D-62E2-4800-B846-307147E13CE4}"/>
              </a:ext>
            </a:extLst>
          </p:cNvPr>
          <p:cNvSpPr txBox="1"/>
          <p:nvPr/>
        </p:nvSpPr>
        <p:spPr>
          <a:xfrm>
            <a:off x="3037632" y="2044445"/>
            <a:ext cx="3055067" cy="553998"/>
          </a:xfrm>
          <a:prstGeom prst="rect">
            <a:avLst/>
          </a:prstGeom>
          <a:noFill/>
        </p:spPr>
        <p:txBody>
          <a:bodyPr wrap="none" rtlCol="0">
            <a:spAutoFit/>
          </a:bodyPr>
          <a:lstStyle/>
          <a:p>
            <a:pPr algn="ctr"/>
            <a:r>
              <a:rPr lang="en-US" sz="1600" dirty="0"/>
              <a:t>Spark Core</a:t>
            </a:r>
          </a:p>
          <a:p>
            <a:pPr algn="ctr"/>
            <a:r>
              <a:rPr lang="en-US" sz="1400" dirty="0"/>
              <a:t>Core abstraction and processing engine</a:t>
            </a:r>
          </a:p>
        </p:txBody>
      </p:sp>
      <p:sp>
        <p:nvSpPr>
          <p:cNvPr id="13" name="Rectangle 12">
            <a:extLst>
              <a:ext uri="{FF2B5EF4-FFF2-40B4-BE49-F238E27FC236}">
                <a16:creationId xmlns:a16="http://schemas.microsoft.com/office/drawing/2014/main" id="{CF4A8E0D-9AC6-4B5A-8329-3BA4A72F69EB}"/>
              </a:ext>
            </a:extLst>
          </p:cNvPr>
          <p:cNvSpPr/>
          <p:nvPr/>
        </p:nvSpPr>
        <p:spPr>
          <a:xfrm>
            <a:off x="538398"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Scala</a:t>
            </a:r>
          </a:p>
        </p:txBody>
      </p:sp>
      <p:sp>
        <p:nvSpPr>
          <p:cNvPr id="14" name="Rectangle 13">
            <a:extLst>
              <a:ext uri="{FF2B5EF4-FFF2-40B4-BE49-F238E27FC236}">
                <a16:creationId xmlns:a16="http://schemas.microsoft.com/office/drawing/2014/main" id="{BE2F22CF-7D3F-442E-BF69-FECEA8251C37}"/>
              </a:ext>
            </a:extLst>
          </p:cNvPr>
          <p:cNvSpPr/>
          <p:nvPr/>
        </p:nvSpPr>
        <p:spPr>
          <a:xfrm>
            <a:off x="1928606"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Java</a:t>
            </a:r>
          </a:p>
        </p:txBody>
      </p:sp>
      <p:sp>
        <p:nvSpPr>
          <p:cNvPr id="15" name="Rectangle 14">
            <a:extLst>
              <a:ext uri="{FF2B5EF4-FFF2-40B4-BE49-F238E27FC236}">
                <a16:creationId xmlns:a16="http://schemas.microsoft.com/office/drawing/2014/main" id="{060E5F4B-8BF7-40AC-90E6-27FDE332C184}"/>
              </a:ext>
            </a:extLst>
          </p:cNvPr>
          <p:cNvSpPr/>
          <p:nvPr/>
        </p:nvSpPr>
        <p:spPr>
          <a:xfrm>
            <a:off x="3671506" y="2598443"/>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Python</a:t>
            </a:r>
          </a:p>
        </p:txBody>
      </p:sp>
      <p:sp>
        <p:nvSpPr>
          <p:cNvPr id="16" name="Rectangle 15">
            <a:extLst>
              <a:ext uri="{FF2B5EF4-FFF2-40B4-BE49-F238E27FC236}">
                <a16:creationId xmlns:a16="http://schemas.microsoft.com/office/drawing/2014/main" id="{BA4E268F-3F61-4844-B8DD-F607EF05F5C1}"/>
              </a:ext>
            </a:extLst>
          </p:cNvPr>
          <p:cNvSpPr/>
          <p:nvPr/>
        </p:nvSpPr>
        <p:spPr>
          <a:xfrm>
            <a:off x="5622174" y="2571750"/>
            <a:ext cx="109445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SQL</a:t>
            </a:r>
          </a:p>
        </p:txBody>
      </p:sp>
      <p:sp>
        <p:nvSpPr>
          <p:cNvPr id="17" name="Rectangle 16">
            <a:extLst>
              <a:ext uri="{FF2B5EF4-FFF2-40B4-BE49-F238E27FC236}">
                <a16:creationId xmlns:a16="http://schemas.microsoft.com/office/drawing/2014/main" id="{6079BC02-EA50-49F7-9D21-41F9394288DE}"/>
              </a:ext>
            </a:extLst>
          </p:cNvPr>
          <p:cNvSpPr/>
          <p:nvPr/>
        </p:nvSpPr>
        <p:spPr>
          <a:xfrm>
            <a:off x="7215394" y="2571750"/>
            <a:ext cx="1143279" cy="489858"/>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a:t>
            </a:r>
          </a:p>
        </p:txBody>
      </p:sp>
      <p:sp>
        <p:nvSpPr>
          <p:cNvPr id="18" name="Rectangle 17">
            <a:extLst>
              <a:ext uri="{FF2B5EF4-FFF2-40B4-BE49-F238E27FC236}">
                <a16:creationId xmlns:a16="http://schemas.microsoft.com/office/drawing/2014/main" id="{F0D68602-943C-4787-ACAD-D4281CD5E2DB}"/>
              </a:ext>
            </a:extLst>
          </p:cNvPr>
          <p:cNvSpPr/>
          <p:nvPr/>
        </p:nvSpPr>
        <p:spPr>
          <a:xfrm>
            <a:off x="368026" y="3624679"/>
            <a:ext cx="1563331"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Local Scheduler</a:t>
            </a:r>
            <a:endParaRPr lang="en-US" sz="1400" dirty="0">
              <a:solidFill>
                <a:schemeClr val="tx1"/>
              </a:solidFill>
            </a:endParaRPr>
          </a:p>
        </p:txBody>
      </p:sp>
      <p:sp>
        <p:nvSpPr>
          <p:cNvPr id="19" name="Rectangle 18">
            <a:extLst>
              <a:ext uri="{FF2B5EF4-FFF2-40B4-BE49-F238E27FC236}">
                <a16:creationId xmlns:a16="http://schemas.microsoft.com/office/drawing/2014/main" id="{709B875F-AF81-4379-9495-D103F63FA949}"/>
              </a:ext>
            </a:extLst>
          </p:cNvPr>
          <p:cNvSpPr/>
          <p:nvPr/>
        </p:nvSpPr>
        <p:spPr>
          <a:xfrm>
            <a:off x="2079160" y="3624679"/>
            <a:ext cx="1563331" cy="550506"/>
          </a:xfrm>
          <a:prstGeom prst="rect">
            <a:avLst/>
          </a:prstGeom>
          <a:solidFill>
            <a:schemeClr val="accent1">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Scandal one Scheduler</a:t>
            </a:r>
            <a:endParaRPr lang="en-US" sz="1400" dirty="0">
              <a:solidFill>
                <a:schemeClr val="tx1"/>
              </a:solidFill>
            </a:endParaRPr>
          </a:p>
        </p:txBody>
      </p:sp>
      <p:sp>
        <p:nvSpPr>
          <p:cNvPr id="20" name="Rectangle 19">
            <a:extLst>
              <a:ext uri="{FF2B5EF4-FFF2-40B4-BE49-F238E27FC236}">
                <a16:creationId xmlns:a16="http://schemas.microsoft.com/office/drawing/2014/main" id="{0916E0CD-8A91-4198-8E2A-B7723FD5FAE0}"/>
              </a:ext>
            </a:extLst>
          </p:cNvPr>
          <p:cNvSpPr/>
          <p:nvPr/>
        </p:nvSpPr>
        <p:spPr>
          <a:xfrm>
            <a:off x="3790294"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YARN</a:t>
            </a:r>
          </a:p>
          <a:p>
            <a:pPr algn="ctr"/>
            <a:r>
              <a:rPr lang="en-US" sz="1050" dirty="0">
                <a:solidFill>
                  <a:schemeClr val="tx1"/>
                </a:solidFill>
              </a:rPr>
              <a:t>Hadoop Cluster Manager</a:t>
            </a:r>
            <a:endParaRPr lang="en-US" sz="1000" dirty="0">
              <a:solidFill>
                <a:schemeClr val="tx1"/>
              </a:solidFill>
            </a:endParaRPr>
          </a:p>
        </p:txBody>
      </p:sp>
      <p:sp>
        <p:nvSpPr>
          <p:cNvPr id="21" name="Rectangle 20">
            <a:extLst>
              <a:ext uri="{FF2B5EF4-FFF2-40B4-BE49-F238E27FC236}">
                <a16:creationId xmlns:a16="http://schemas.microsoft.com/office/drawing/2014/main" id="{D197269C-6C1B-46B0-A52F-A63370281D86}"/>
              </a:ext>
            </a:extLst>
          </p:cNvPr>
          <p:cNvSpPr/>
          <p:nvPr/>
        </p:nvSpPr>
        <p:spPr>
          <a:xfrm>
            <a:off x="5501429"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Mesos</a:t>
            </a:r>
            <a:endParaRPr lang="en-US" sz="1400" dirty="0">
              <a:solidFill>
                <a:schemeClr val="tx1"/>
              </a:solidFill>
            </a:endParaRPr>
          </a:p>
        </p:txBody>
      </p:sp>
      <p:sp>
        <p:nvSpPr>
          <p:cNvPr id="22" name="Rectangle 21">
            <a:extLst>
              <a:ext uri="{FF2B5EF4-FFF2-40B4-BE49-F238E27FC236}">
                <a16:creationId xmlns:a16="http://schemas.microsoft.com/office/drawing/2014/main" id="{6A8E61DF-83EC-491E-A049-ACAADF79539B}"/>
              </a:ext>
            </a:extLst>
          </p:cNvPr>
          <p:cNvSpPr/>
          <p:nvPr/>
        </p:nvSpPr>
        <p:spPr>
          <a:xfrm>
            <a:off x="7212562" y="3624679"/>
            <a:ext cx="1563332" cy="55050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Kubernetes </a:t>
            </a:r>
            <a:r>
              <a:rPr lang="en-US" sz="1200" dirty="0">
                <a:solidFill>
                  <a:schemeClr val="tx1"/>
                </a:solidFill>
              </a:rPr>
              <a:t>(experimental)</a:t>
            </a:r>
            <a:endParaRPr lang="en-US" sz="1400" dirty="0">
              <a:solidFill>
                <a:schemeClr val="tx1"/>
              </a:solidFill>
            </a:endParaRPr>
          </a:p>
        </p:txBody>
      </p:sp>
    </p:spTree>
    <p:extLst>
      <p:ext uri="{BB962C8B-B14F-4D97-AF65-F5344CB8AC3E}">
        <p14:creationId xmlns:p14="http://schemas.microsoft.com/office/powerpoint/2010/main" val="180636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3" grpId="0" animBg="1"/>
      <p:bldP spid="4"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applications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14</a:t>
            </a:fld>
            <a:endParaRPr lang="en-US" dirty="0"/>
          </a:p>
        </p:txBody>
      </p:sp>
      <p:sp>
        <p:nvSpPr>
          <p:cNvPr id="2" name="Rectangle 1">
            <a:extLst>
              <a:ext uri="{FF2B5EF4-FFF2-40B4-BE49-F238E27FC236}">
                <a16:creationId xmlns:a16="http://schemas.microsoft.com/office/drawing/2014/main" id="{2F5ADAE0-4B07-46C6-A05D-5471DB8574CA}"/>
              </a:ext>
            </a:extLst>
          </p:cNvPr>
          <p:cNvSpPr/>
          <p:nvPr/>
        </p:nvSpPr>
        <p:spPr>
          <a:xfrm>
            <a:off x="1382944" y="1268311"/>
            <a:ext cx="1973424" cy="2057918"/>
          </a:xfrm>
          <a:prstGeom prst="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AFB1633-F57E-4CCA-8950-C9DC38EC1D81}"/>
              </a:ext>
            </a:extLst>
          </p:cNvPr>
          <p:cNvSpPr txBox="1"/>
          <p:nvPr/>
        </p:nvSpPr>
        <p:spPr>
          <a:xfrm>
            <a:off x="1382944" y="1291601"/>
            <a:ext cx="1830694" cy="307777"/>
          </a:xfrm>
          <a:prstGeom prst="rect">
            <a:avLst/>
          </a:prstGeom>
          <a:noFill/>
        </p:spPr>
        <p:txBody>
          <a:bodyPr wrap="none" rtlCol="0">
            <a:spAutoFit/>
          </a:bodyPr>
          <a:lstStyle/>
          <a:p>
            <a:r>
              <a:rPr lang="en-US" sz="1400" spc="300" dirty="0"/>
              <a:t>Driver Program</a:t>
            </a:r>
          </a:p>
        </p:txBody>
      </p:sp>
      <p:sp>
        <p:nvSpPr>
          <p:cNvPr id="4" name="Rectangle 3">
            <a:extLst>
              <a:ext uri="{FF2B5EF4-FFF2-40B4-BE49-F238E27FC236}">
                <a16:creationId xmlns:a16="http://schemas.microsoft.com/office/drawing/2014/main" id="{0DB79CFB-408B-4C8D-AE7C-4B7DAC5EBFBB}"/>
              </a:ext>
            </a:extLst>
          </p:cNvPr>
          <p:cNvSpPr/>
          <p:nvPr/>
        </p:nvSpPr>
        <p:spPr>
          <a:xfrm>
            <a:off x="1611544" y="1818913"/>
            <a:ext cx="1511559" cy="67763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Spark context</a:t>
            </a:r>
          </a:p>
        </p:txBody>
      </p:sp>
      <p:sp>
        <p:nvSpPr>
          <p:cNvPr id="7" name="Rectangle 6">
            <a:extLst>
              <a:ext uri="{FF2B5EF4-FFF2-40B4-BE49-F238E27FC236}">
                <a16:creationId xmlns:a16="http://schemas.microsoft.com/office/drawing/2014/main" id="{4AFF7D66-BBF3-4E7B-889A-C3E70765C962}"/>
              </a:ext>
            </a:extLst>
          </p:cNvPr>
          <p:cNvSpPr/>
          <p:nvPr/>
        </p:nvSpPr>
        <p:spPr>
          <a:xfrm>
            <a:off x="1611544" y="2789853"/>
            <a:ext cx="1511559" cy="429208"/>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User code</a:t>
            </a:r>
          </a:p>
        </p:txBody>
      </p:sp>
      <p:sp>
        <p:nvSpPr>
          <p:cNvPr id="11" name="Rectangle 10">
            <a:extLst>
              <a:ext uri="{FF2B5EF4-FFF2-40B4-BE49-F238E27FC236}">
                <a16:creationId xmlns:a16="http://schemas.microsoft.com/office/drawing/2014/main" id="{7B9DB1A3-D000-434B-A8A1-51A67CE27768}"/>
              </a:ext>
            </a:extLst>
          </p:cNvPr>
          <p:cNvSpPr/>
          <p:nvPr/>
        </p:nvSpPr>
        <p:spPr>
          <a:xfrm>
            <a:off x="1382944" y="3720835"/>
            <a:ext cx="5258118" cy="403419"/>
          </a:xfrm>
          <a:prstGeom prst="rect">
            <a:avLst/>
          </a:prstGeom>
          <a:solidFill>
            <a:schemeClr val="accent1">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78D5063-5FEC-4684-9797-F452C9FDEB43}"/>
              </a:ext>
            </a:extLst>
          </p:cNvPr>
          <p:cNvSpPr txBox="1"/>
          <p:nvPr/>
        </p:nvSpPr>
        <p:spPr>
          <a:xfrm>
            <a:off x="1382944" y="3735537"/>
            <a:ext cx="1960217" cy="307777"/>
          </a:xfrm>
          <a:prstGeom prst="rect">
            <a:avLst/>
          </a:prstGeom>
          <a:noFill/>
        </p:spPr>
        <p:txBody>
          <a:bodyPr wrap="none" rtlCol="0">
            <a:spAutoFit/>
          </a:bodyPr>
          <a:lstStyle/>
          <a:p>
            <a:r>
              <a:rPr lang="en-US" sz="1400" spc="300" dirty="0"/>
              <a:t>Cluster manager</a:t>
            </a:r>
          </a:p>
        </p:txBody>
      </p:sp>
      <p:cxnSp>
        <p:nvCxnSpPr>
          <p:cNvPr id="14" name="Straight Arrow Connector 13">
            <a:extLst>
              <a:ext uri="{FF2B5EF4-FFF2-40B4-BE49-F238E27FC236}">
                <a16:creationId xmlns:a16="http://schemas.microsoft.com/office/drawing/2014/main" id="{4B5FD96C-3E25-4096-82FF-70336A1DDC37}"/>
              </a:ext>
            </a:extLst>
          </p:cNvPr>
          <p:cNvCxnSpPr>
            <a:cxnSpLocks/>
          </p:cNvCxnSpPr>
          <p:nvPr/>
        </p:nvCxnSpPr>
        <p:spPr>
          <a:xfrm>
            <a:off x="5673347" y="2510547"/>
            <a:ext cx="0" cy="1210288"/>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9E0B6A-1B72-4863-B621-8603A47162A3}"/>
              </a:ext>
            </a:extLst>
          </p:cNvPr>
          <p:cNvCxnSpPr>
            <a:cxnSpLocks/>
            <a:stCxn id="2" idx="2"/>
          </p:cNvCxnSpPr>
          <p:nvPr/>
        </p:nvCxnSpPr>
        <p:spPr>
          <a:xfrm>
            <a:off x="2369656" y="3326229"/>
            <a:ext cx="0" cy="417870"/>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38DBF1-E111-4CD9-976A-D65A9F92BB72}"/>
              </a:ext>
            </a:extLst>
          </p:cNvPr>
          <p:cNvCxnSpPr>
            <a:cxnSpLocks/>
            <a:stCxn id="21" idx="1"/>
          </p:cNvCxnSpPr>
          <p:nvPr/>
        </p:nvCxnSpPr>
        <p:spPr>
          <a:xfrm flipH="1" flipV="1">
            <a:off x="3123104" y="2150502"/>
            <a:ext cx="1809860" cy="9136"/>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E57800-2CFB-4B37-B7A3-DE4F31B43923}"/>
              </a:ext>
            </a:extLst>
          </p:cNvPr>
          <p:cNvSpPr/>
          <p:nvPr/>
        </p:nvSpPr>
        <p:spPr>
          <a:xfrm>
            <a:off x="5160144" y="1601711"/>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656AE2-5CDD-494F-A402-9708E0B8D29D}"/>
              </a:ext>
            </a:extLst>
          </p:cNvPr>
          <p:cNvSpPr/>
          <p:nvPr/>
        </p:nvSpPr>
        <p:spPr>
          <a:xfrm>
            <a:off x="5088610" y="1670135"/>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7EE593-9C1A-40AE-8F49-07C151ADDAA7}"/>
              </a:ext>
            </a:extLst>
          </p:cNvPr>
          <p:cNvSpPr/>
          <p:nvPr/>
        </p:nvSpPr>
        <p:spPr>
          <a:xfrm>
            <a:off x="5017076" y="1738559"/>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10C88B-F67C-43B6-A6EC-DBAF0F7869FC}"/>
              </a:ext>
            </a:extLst>
          </p:cNvPr>
          <p:cNvSpPr/>
          <p:nvPr/>
        </p:nvSpPr>
        <p:spPr>
          <a:xfrm>
            <a:off x="4932964" y="1818913"/>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D96C07-A7EB-4361-B53E-063D812AAD4A}"/>
              </a:ext>
            </a:extLst>
          </p:cNvPr>
          <p:cNvSpPr txBox="1"/>
          <p:nvPr/>
        </p:nvSpPr>
        <p:spPr>
          <a:xfrm>
            <a:off x="4926879" y="1842724"/>
            <a:ext cx="1130374" cy="307777"/>
          </a:xfrm>
          <a:prstGeom prst="rect">
            <a:avLst/>
          </a:prstGeom>
          <a:noFill/>
        </p:spPr>
        <p:txBody>
          <a:bodyPr wrap="none" rtlCol="0">
            <a:spAutoFit/>
          </a:bodyPr>
          <a:lstStyle/>
          <a:p>
            <a:r>
              <a:rPr lang="en-US" sz="1400" spc="300" dirty="0"/>
              <a:t>Executor</a:t>
            </a:r>
          </a:p>
        </p:txBody>
      </p:sp>
      <p:cxnSp>
        <p:nvCxnSpPr>
          <p:cNvPr id="34" name="Straight Arrow Connector 33">
            <a:extLst>
              <a:ext uri="{FF2B5EF4-FFF2-40B4-BE49-F238E27FC236}">
                <a16:creationId xmlns:a16="http://schemas.microsoft.com/office/drawing/2014/main" id="{FF89E7CF-A169-4856-A637-73EFDE2BED9B}"/>
              </a:ext>
            </a:extLst>
          </p:cNvPr>
          <p:cNvCxnSpPr>
            <a:cxnSpLocks/>
          </p:cNvCxnSpPr>
          <p:nvPr/>
        </p:nvCxnSpPr>
        <p:spPr>
          <a:xfrm>
            <a:off x="2727329" y="2496549"/>
            <a:ext cx="0" cy="293304"/>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190251-FE21-4383-BB12-79AF5534F0D9}"/>
              </a:ext>
            </a:extLst>
          </p:cNvPr>
          <p:cNvCxnSpPr>
            <a:cxnSpLocks/>
          </p:cNvCxnSpPr>
          <p:nvPr/>
        </p:nvCxnSpPr>
        <p:spPr>
          <a:xfrm>
            <a:off x="2095957" y="2496549"/>
            <a:ext cx="0" cy="293304"/>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36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applications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15</a:t>
            </a:fld>
            <a:endParaRPr lang="en-US" dirty="0"/>
          </a:p>
        </p:txBody>
      </p:sp>
      <p:sp>
        <p:nvSpPr>
          <p:cNvPr id="2" name="Rectangle 1">
            <a:extLst>
              <a:ext uri="{FF2B5EF4-FFF2-40B4-BE49-F238E27FC236}">
                <a16:creationId xmlns:a16="http://schemas.microsoft.com/office/drawing/2014/main" id="{2F5ADAE0-4B07-46C6-A05D-5471DB8574CA}"/>
              </a:ext>
            </a:extLst>
          </p:cNvPr>
          <p:cNvSpPr/>
          <p:nvPr/>
        </p:nvSpPr>
        <p:spPr>
          <a:xfrm>
            <a:off x="1382944" y="1268311"/>
            <a:ext cx="1973424" cy="2057918"/>
          </a:xfrm>
          <a:prstGeom prst="rect">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AFB1633-F57E-4CCA-8950-C9DC38EC1D81}"/>
              </a:ext>
            </a:extLst>
          </p:cNvPr>
          <p:cNvSpPr txBox="1"/>
          <p:nvPr/>
        </p:nvSpPr>
        <p:spPr>
          <a:xfrm>
            <a:off x="1382944" y="1291601"/>
            <a:ext cx="1830694" cy="307777"/>
          </a:xfrm>
          <a:prstGeom prst="rect">
            <a:avLst/>
          </a:prstGeom>
          <a:noFill/>
        </p:spPr>
        <p:txBody>
          <a:bodyPr wrap="none" rtlCol="0">
            <a:spAutoFit/>
          </a:bodyPr>
          <a:lstStyle/>
          <a:p>
            <a:r>
              <a:rPr lang="en-US" sz="1400" spc="300" dirty="0"/>
              <a:t>Driver Program</a:t>
            </a:r>
          </a:p>
        </p:txBody>
      </p:sp>
      <p:sp>
        <p:nvSpPr>
          <p:cNvPr id="4" name="Rectangle 3">
            <a:extLst>
              <a:ext uri="{FF2B5EF4-FFF2-40B4-BE49-F238E27FC236}">
                <a16:creationId xmlns:a16="http://schemas.microsoft.com/office/drawing/2014/main" id="{0DB79CFB-408B-4C8D-AE7C-4B7DAC5EBFBB}"/>
              </a:ext>
            </a:extLst>
          </p:cNvPr>
          <p:cNvSpPr/>
          <p:nvPr/>
        </p:nvSpPr>
        <p:spPr>
          <a:xfrm>
            <a:off x="1611544" y="1818913"/>
            <a:ext cx="1511559" cy="677636"/>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Spark context</a:t>
            </a:r>
          </a:p>
        </p:txBody>
      </p:sp>
      <p:sp>
        <p:nvSpPr>
          <p:cNvPr id="7" name="Rectangle 6">
            <a:extLst>
              <a:ext uri="{FF2B5EF4-FFF2-40B4-BE49-F238E27FC236}">
                <a16:creationId xmlns:a16="http://schemas.microsoft.com/office/drawing/2014/main" id="{4AFF7D66-BBF3-4E7B-889A-C3E70765C962}"/>
              </a:ext>
            </a:extLst>
          </p:cNvPr>
          <p:cNvSpPr/>
          <p:nvPr/>
        </p:nvSpPr>
        <p:spPr>
          <a:xfrm>
            <a:off x="1611544" y="2789853"/>
            <a:ext cx="1511559" cy="429208"/>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rPr>
              <a:t>User code</a:t>
            </a:r>
          </a:p>
        </p:txBody>
      </p:sp>
      <p:sp>
        <p:nvSpPr>
          <p:cNvPr id="11" name="Rectangle 10">
            <a:extLst>
              <a:ext uri="{FF2B5EF4-FFF2-40B4-BE49-F238E27FC236}">
                <a16:creationId xmlns:a16="http://schemas.microsoft.com/office/drawing/2014/main" id="{7B9DB1A3-D000-434B-A8A1-51A67CE27768}"/>
              </a:ext>
            </a:extLst>
          </p:cNvPr>
          <p:cNvSpPr/>
          <p:nvPr/>
        </p:nvSpPr>
        <p:spPr>
          <a:xfrm>
            <a:off x="1382944" y="3720835"/>
            <a:ext cx="5258118" cy="403419"/>
          </a:xfrm>
          <a:prstGeom prst="rect">
            <a:avLst/>
          </a:prstGeom>
          <a:solidFill>
            <a:schemeClr val="accent1">
              <a:lumMod val="60000"/>
              <a:lumOff val="40000"/>
            </a:schemeClr>
          </a:solidFill>
          <a:ln w="63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78D5063-5FEC-4684-9797-F452C9FDEB43}"/>
              </a:ext>
            </a:extLst>
          </p:cNvPr>
          <p:cNvSpPr txBox="1"/>
          <p:nvPr/>
        </p:nvSpPr>
        <p:spPr>
          <a:xfrm>
            <a:off x="1382944" y="3735537"/>
            <a:ext cx="1960217" cy="307777"/>
          </a:xfrm>
          <a:prstGeom prst="rect">
            <a:avLst/>
          </a:prstGeom>
          <a:noFill/>
        </p:spPr>
        <p:txBody>
          <a:bodyPr wrap="none" rtlCol="0">
            <a:spAutoFit/>
          </a:bodyPr>
          <a:lstStyle/>
          <a:p>
            <a:r>
              <a:rPr lang="en-US" sz="1400" spc="300" dirty="0"/>
              <a:t>Cluster manager</a:t>
            </a:r>
          </a:p>
        </p:txBody>
      </p:sp>
      <p:cxnSp>
        <p:nvCxnSpPr>
          <p:cNvPr id="14" name="Straight Arrow Connector 13">
            <a:extLst>
              <a:ext uri="{FF2B5EF4-FFF2-40B4-BE49-F238E27FC236}">
                <a16:creationId xmlns:a16="http://schemas.microsoft.com/office/drawing/2014/main" id="{4B5FD96C-3E25-4096-82FF-70336A1DDC37}"/>
              </a:ext>
            </a:extLst>
          </p:cNvPr>
          <p:cNvCxnSpPr>
            <a:cxnSpLocks/>
          </p:cNvCxnSpPr>
          <p:nvPr/>
        </p:nvCxnSpPr>
        <p:spPr>
          <a:xfrm>
            <a:off x="5673347" y="2510547"/>
            <a:ext cx="0" cy="1210288"/>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89E0B6A-1B72-4863-B621-8603A47162A3}"/>
              </a:ext>
            </a:extLst>
          </p:cNvPr>
          <p:cNvCxnSpPr>
            <a:cxnSpLocks/>
            <a:stCxn id="2" idx="2"/>
          </p:cNvCxnSpPr>
          <p:nvPr/>
        </p:nvCxnSpPr>
        <p:spPr>
          <a:xfrm>
            <a:off x="2369656" y="3326229"/>
            <a:ext cx="0" cy="417870"/>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38DBF1-E111-4CD9-976A-D65A9F92BB72}"/>
              </a:ext>
            </a:extLst>
          </p:cNvPr>
          <p:cNvCxnSpPr>
            <a:cxnSpLocks/>
            <a:stCxn id="21" idx="1"/>
          </p:cNvCxnSpPr>
          <p:nvPr/>
        </p:nvCxnSpPr>
        <p:spPr>
          <a:xfrm flipH="1" flipV="1">
            <a:off x="3123104" y="2150502"/>
            <a:ext cx="1809860" cy="9136"/>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E57800-2CFB-4B37-B7A3-DE4F31B43923}"/>
              </a:ext>
            </a:extLst>
          </p:cNvPr>
          <p:cNvSpPr/>
          <p:nvPr/>
        </p:nvSpPr>
        <p:spPr>
          <a:xfrm>
            <a:off x="5160144" y="1601711"/>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C656AE2-5CDD-494F-A402-9708E0B8D29D}"/>
              </a:ext>
            </a:extLst>
          </p:cNvPr>
          <p:cNvSpPr/>
          <p:nvPr/>
        </p:nvSpPr>
        <p:spPr>
          <a:xfrm>
            <a:off x="5088610" y="1670135"/>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7EE593-9C1A-40AE-8F49-07C151ADDAA7}"/>
              </a:ext>
            </a:extLst>
          </p:cNvPr>
          <p:cNvSpPr/>
          <p:nvPr/>
        </p:nvSpPr>
        <p:spPr>
          <a:xfrm>
            <a:off x="5017076" y="1738559"/>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10C88B-F67C-43B6-A6EC-DBAF0F7869FC}"/>
              </a:ext>
            </a:extLst>
          </p:cNvPr>
          <p:cNvSpPr/>
          <p:nvPr/>
        </p:nvSpPr>
        <p:spPr>
          <a:xfrm>
            <a:off x="4932964" y="1818913"/>
            <a:ext cx="1480765" cy="681449"/>
          </a:xfrm>
          <a:prstGeom prst="rect">
            <a:avLst/>
          </a:prstGeom>
          <a:solidFill>
            <a:schemeClr val="accent4">
              <a:lumMod val="20000"/>
              <a:lumOff val="80000"/>
            </a:schemeClr>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D96C07-A7EB-4361-B53E-063D812AAD4A}"/>
              </a:ext>
            </a:extLst>
          </p:cNvPr>
          <p:cNvSpPr txBox="1"/>
          <p:nvPr/>
        </p:nvSpPr>
        <p:spPr>
          <a:xfrm>
            <a:off x="4926879" y="1842724"/>
            <a:ext cx="1130374" cy="307777"/>
          </a:xfrm>
          <a:prstGeom prst="rect">
            <a:avLst/>
          </a:prstGeom>
          <a:noFill/>
        </p:spPr>
        <p:txBody>
          <a:bodyPr wrap="none" rtlCol="0">
            <a:spAutoFit/>
          </a:bodyPr>
          <a:lstStyle/>
          <a:p>
            <a:r>
              <a:rPr lang="en-US" sz="1400" spc="300" dirty="0"/>
              <a:t>Executor</a:t>
            </a:r>
          </a:p>
        </p:txBody>
      </p:sp>
      <p:cxnSp>
        <p:nvCxnSpPr>
          <p:cNvPr id="34" name="Straight Arrow Connector 33">
            <a:extLst>
              <a:ext uri="{FF2B5EF4-FFF2-40B4-BE49-F238E27FC236}">
                <a16:creationId xmlns:a16="http://schemas.microsoft.com/office/drawing/2014/main" id="{FF89E7CF-A169-4856-A637-73EFDE2BED9B}"/>
              </a:ext>
            </a:extLst>
          </p:cNvPr>
          <p:cNvCxnSpPr>
            <a:cxnSpLocks/>
          </p:cNvCxnSpPr>
          <p:nvPr/>
        </p:nvCxnSpPr>
        <p:spPr>
          <a:xfrm>
            <a:off x="2727329" y="2496549"/>
            <a:ext cx="0" cy="293304"/>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190251-FE21-4383-BB12-79AF5534F0D9}"/>
              </a:ext>
            </a:extLst>
          </p:cNvPr>
          <p:cNvCxnSpPr>
            <a:cxnSpLocks/>
          </p:cNvCxnSpPr>
          <p:nvPr/>
        </p:nvCxnSpPr>
        <p:spPr>
          <a:xfrm>
            <a:off x="2095957" y="2496549"/>
            <a:ext cx="0" cy="293304"/>
          </a:xfrm>
          <a:prstGeom prst="straightConnector1">
            <a:avLst/>
          </a:prstGeom>
          <a:ln>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34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7" grpId="0" animBg="1"/>
      <p:bldP spid="11" grpId="0" animBg="1"/>
      <p:bldP spid="12" grpId="0"/>
      <p:bldP spid="28" grpId="0" animBg="1"/>
      <p:bldP spid="29" grpId="0" animBg="1"/>
      <p:bldP spid="30" grpId="0" animBg="1"/>
      <p:bldP spid="21"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a:t>
            </a:r>
          </a:p>
        </p:txBody>
      </p:sp>
      <p:sp>
        <p:nvSpPr>
          <p:cNvPr id="5" name="Slide Number Placeholder 4"/>
          <p:cNvSpPr>
            <a:spLocks noGrp="1"/>
          </p:cNvSpPr>
          <p:nvPr>
            <p:ph type="sldNum" sz="quarter" idx="4"/>
          </p:nvPr>
        </p:nvSpPr>
        <p:spPr/>
        <p:txBody>
          <a:bodyPr/>
          <a:lstStyle/>
          <a:p>
            <a:fld id="{3A707DD9-E92B-45E8-BE0A-E6B2EDF345EB}" type="slidenum">
              <a:rPr lang="en-US" smtClean="0"/>
              <a:pPr/>
              <a:t>16</a:t>
            </a:fld>
            <a:endParaRPr lang="en-US" dirty="0"/>
          </a:p>
        </p:txBody>
      </p:sp>
      <p:pic>
        <p:nvPicPr>
          <p:cNvPr id="8" name="Picture 7"/>
          <p:cNvPicPr>
            <a:picLocks noChangeAspect="1"/>
          </p:cNvPicPr>
          <p:nvPr/>
        </p:nvPicPr>
        <p:blipFill>
          <a:blip r:embed="rId3"/>
          <a:stretch>
            <a:fillRect/>
          </a:stretch>
        </p:blipFill>
        <p:spPr>
          <a:xfrm>
            <a:off x="8277013" y="52492"/>
            <a:ext cx="608739" cy="603536"/>
          </a:xfrm>
          <a:prstGeom prst="rect">
            <a:avLst/>
          </a:prstGeom>
        </p:spPr>
      </p:pic>
      <p:pic>
        <p:nvPicPr>
          <p:cNvPr id="10" name="Content Placeholder 9"/>
          <p:cNvPicPr>
            <a:picLocks noGrp="1" noChangeAspect="1"/>
          </p:cNvPicPr>
          <p:nvPr>
            <p:ph sz="quarter" idx="10"/>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28155" y="806728"/>
            <a:ext cx="3887690" cy="4012922"/>
          </a:xfrm>
        </p:spPr>
      </p:pic>
    </p:spTree>
    <p:extLst>
      <p:ext uri="{BB962C8B-B14F-4D97-AF65-F5344CB8AC3E}">
        <p14:creationId xmlns:p14="http://schemas.microsoft.com/office/powerpoint/2010/main" val="3155691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context</a:t>
            </a:r>
          </a:p>
        </p:txBody>
      </p:sp>
      <p:pic>
        <p:nvPicPr>
          <p:cNvPr id="7" name="Content Placeholder 6"/>
          <p:cNvPicPr>
            <a:picLocks noGrp="1" noChangeAspect="1"/>
          </p:cNvPicPr>
          <p:nvPr>
            <p:ph sz="quarter" idx="10"/>
          </p:nvPr>
        </p:nvPicPr>
        <p:blipFill>
          <a:blip r:embed="rId3">
            <a:duotone>
              <a:schemeClr val="accent5">
                <a:shade val="45000"/>
                <a:satMod val="135000"/>
              </a:schemeClr>
              <a:prstClr val="white"/>
            </a:duotone>
          </a:blip>
          <a:stretch>
            <a:fillRect/>
          </a:stretch>
        </p:blipFill>
        <p:spPr>
          <a:xfrm>
            <a:off x="5612436" y="1106592"/>
            <a:ext cx="1468357" cy="3397250"/>
          </a:xfrm>
          <a:prstGeom prst="rect">
            <a:avLst/>
          </a:prstGeom>
        </p:spPr>
      </p:pic>
      <p:sp>
        <p:nvSpPr>
          <p:cNvPr id="5" name="Slide Number Placeholder 4"/>
          <p:cNvSpPr>
            <a:spLocks noGrp="1"/>
          </p:cNvSpPr>
          <p:nvPr>
            <p:ph type="sldNum" sz="quarter" idx="4"/>
          </p:nvPr>
        </p:nvSpPr>
        <p:spPr/>
        <p:txBody>
          <a:bodyPr/>
          <a:lstStyle/>
          <a:p>
            <a:fld id="{3A707DD9-E92B-45E8-BE0A-E6B2EDF345EB}" type="slidenum">
              <a:rPr lang="en-US" smtClean="0"/>
              <a:pPr/>
              <a:t>17</a:t>
            </a:fld>
            <a:endParaRPr lang="en-US" dirty="0"/>
          </a:p>
        </p:txBody>
      </p:sp>
      <p:sp>
        <p:nvSpPr>
          <p:cNvPr id="8" name="Rectangle 1">
            <a:extLst>
              <a:ext uri="{FF2B5EF4-FFF2-40B4-BE49-F238E27FC236}">
                <a16:creationId xmlns:a16="http://schemas.microsoft.com/office/drawing/2014/main" id="{971B4AB6-E4AD-47FB-A76F-573D20F8989A}"/>
              </a:ext>
            </a:extLst>
          </p:cNvPr>
          <p:cNvSpPr>
            <a:spLocks noChangeArrowheads="1"/>
          </p:cNvSpPr>
          <p:nvPr/>
        </p:nvSpPr>
        <p:spPr bwMode="auto">
          <a:xfrm>
            <a:off x="1524388" y="2081942"/>
            <a:ext cx="3030219" cy="1446550"/>
          </a:xfrm>
          <a:prstGeom prst="rect">
            <a:avLst/>
          </a:prstGeom>
          <a:solidFill>
            <a:schemeClr val="accent1">
              <a:lumMod val="20000"/>
              <a:lumOff val="80000"/>
            </a:schemeClr>
          </a:solidFill>
          <a:ln w="6350">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 =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SparkContext</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(master=</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"local[*]"</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appName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t>
            </a:r>
            <a:r>
              <a:rPr lang="en-US" altLang="en-US" sz="800" b="1" dirty="0" err="1">
                <a:solidFill>
                  <a:srgbClr val="008000"/>
                </a:solidFill>
                <a:latin typeface="Courier New" panose="02070309020205020404" pitchFamily="49" charset="0"/>
                <a:cs typeface="Courier New" panose="02070309020205020404" pitchFamily="49" charset="0"/>
              </a:rPr>
              <a:t>SparkContext</a:t>
            </a:r>
            <a:r>
              <a:rPr lang="en-US" altLang="en-US" sz="800" b="1" dirty="0">
                <a:solidFill>
                  <a:srgbClr val="008000"/>
                </a:solidFill>
                <a:latin typeface="Courier New" panose="02070309020205020404" pitchFamily="49" charset="0"/>
                <a:cs typeface="Courier New" panose="02070309020205020404" pitchFamily="49" charset="0"/>
              </a:rPr>
              <a:t> Sample"</a:t>
            </a:r>
            <a:r>
              <a:rPr lang="en-US" altLang="en-US" sz="800" dirty="0">
                <a:solidFill>
                  <a:srgbClr val="00000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800" b="1" dirty="0">
                <a:solidFill>
                  <a:srgbClr val="000080"/>
                </a:solidFill>
                <a:latin typeface="Courier New" panose="02070309020205020404" pitchFamily="49" charset="0"/>
                <a:cs typeface="Courier New" panose="02070309020205020404" pitchFamily="49" charset="0"/>
              </a:rPr>
              <a:t>new </a:t>
            </a:r>
            <a:r>
              <a:rPr lang="en-US" altLang="en-US" sz="800" dirty="0">
                <a:solidFill>
                  <a:srgbClr val="000000"/>
                </a:solidFill>
                <a:latin typeface="Courier New" panose="02070309020205020404" pitchFamily="49" charset="0"/>
                <a:cs typeface="Courier New" panose="02070309020205020404" pitchFamily="49" charset="0"/>
              </a:rPr>
              <a:t>SparkConf)</a:t>
            </a:r>
          </a:p>
          <a:p>
            <a:pPr lvl="0" eaLnBrk="0" fontAlgn="base" hangingPunct="0">
              <a:spcBef>
                <a:spcPct val="0"/>
              </a:spcBef>
              <a:spcAft>
                <a:spcPct val="0"/>
              </a:spcAft>
            </a:pPr>
            <a:endPar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err="1">
                <a:solidFill>
                  <a:srgbClr val="000000"/>
                </a:solidFill>
                <a:latin typeface="Courier New" panose="02070309020205020404" pitchFamily="49" charset="0"/>
                <a:cs typeface="Courier New" panose="02070309020205020404" pitchFamily="49" charset="0"/>
              </a:rPr>
              <a:t>fileName</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"people.csv"</a:t>
            </a:r>
          </a:p>
          <a:p>
            <a:pPr eaLnBrk="0" fontAlgn="base" hangingPunct="0">
              <a:spcBef>
                <a:spcPct val="0"/>
              </a:spcBef>
              <a:spcAft>
                <a:spcPct val="0"/>
              </a:spcAft>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lines = </a:t>
            </a:r>
            <a:r>
              <a:rPr lang="en-US" altLang="en-US" sz="800" dirty="0" err="1">
                <a:solidFill>
                  <a:srgbClr val="000000"/>
                </a:solidFill>
                <a:latin typeface="Courier New" panose="02070309020205020404" pitchFamily="49" charset="0"/>
                <a:cs typeface="Courier New" panose="02070309020205020404" pitchFamily="49" charset="0"/>
              </a:rPr>
              <a:t>sc.textFile</a:t>
            </a:r>
            <a:r>
              <a:rPr lang="en-US" altLang="en-US" sz="800" dirty="0">
                <a:solidFill>
                  <a:srgbClr val="000000"/>
                </a:solidFill>
                <a:latin typeface="Courier New" panose="02070309020205020404" pitchFamily="49" charset="0"/>
                <a:cs typeface="Courier New" panose="02070309020205020404" pitchFamily="49" charset="0"/>
              </a:rPr>
              <a:t>(filename)</a:t>
            </a:r>
          </a:p>
          <a:p>
            <a:pPr eaLnBrk="0" fontAlgn="base" hangingPunct="0">
              <a:spcBef>
                <a:spcPct val="0"/>
              </a:spcBef>
              <a:spcAft>
                <a:spcPct val="0"/>
              </a:spcAft>
            </a:pPr>
            <a:endParaRPr lang="en-US" altLang="en-US" sz="800" dirty="0">
              <a:solidFill>
                <a:srgbClr val="00000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count = </a:t>
            </a:r>
            <a:r>
              <a:rPr lang="en-US" altLang="en-US" sz="800" dirty="0" err="1">
                <a:solidFill>
                  <a:srgbClr val="000000"/>
                </a:solidFill>
                <a:latin typeface="Courier New" panose="02070309020205020404" pitchFamily="49" charset="0"/>
                <a:cs typeface="Courier New" panose="02070309020205020404" pitchFamily="49" charset="0"/>
              </a:rPr>
              <a:t>lines.count</a:t>
            </a:r>
            <a:r>
              <a:rPr lang="en-US" altLang="en-US" sz="800" dirty="0">
                <a:solidFill>
                  <a:srgbClr val="000000"/>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800" dirty="0" err="1">
                <a:solidFill>
                  <a:srgbClr val="000000"/>
                </a:solidFill>
                <a:latin typeface="Courier New" panose="02070309020205020404" pitchFamily="49" charset="0"/>
                <a:cs typeface="Courier New" panose="02070309020205020404" pitchFamily="49" charset="0"/>
              </a:rPr>
              <a:t>p</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rintln</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(count)</a:t>
            </a:r>
          </a:p>
          <a:p>
            <a:pPr eaLnBrk="0" fontAlgn="base" hangingPunct="0">
              <a:spcBef>
                <a:spcPct val="0"/>
              </a:spcBef>
              <a:spcAft>
                <a:spcPct val="0"/>
              </a:spcAft>
            </a:pPr>
            <a:endPar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sc.stop</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4"/>
          <a:stretch>
            <a:fillRect/>
          </a:stretch>
        </p:blipFill>
        <p:spPr>
          <a:xfrm>
            <a:off x="8295275" y="60961"/>
            <a:ext cx="596052" cy="596052"/>
          </a:xfrm>
          <a:prstGeom prst="rect">
            <a:avLst/>
          </a:prstGeom>
        </p:spPr>
      </p:pic>
      <p:cxnSp>
        <p:nvCxnSpPr>
          <p:cNvPr id="11" name="Straight Arrow Connector 10"/>
          <p:cNvCxnSpPr>
            <a:cxnSpLocks/>
            <a:stCxn id="8" idx="3"/>
            <a:endCxn id="7" idx="1"/>
          </p:cNvCxnSpPr>
          <p:nvPr/>
        </p:nvCxnSpPr>
        <p:spPr>
          <a:xfrm>
            <a:off x="4554607" y="2805217"/>
            <a:ext cx="105782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746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session</a:t>
            </a:r>
          </a:p>
        </p:txBody>
      </p:sp>
      <p:pic>
        <p:nvPicPr>
          <p:cNvPr id="7" name="Content Placeholder 6"/>
          <p:cNvPicPr>
            <a:picLocks noGrp="1" noChangeAspect="1"/>
          </p:cNvPicPr>
          <p:nvPr>
            <p:ph sz="quarter" idx="10"/>
          </p:nvPr>
        </p:nvPicPr>
        <p:blipFill>
          <a:blip r:embed="rId3">
            <a:duotone>
              <a:schemeClr val="accent5">
                <a:shade val="45000"/>
                <a:satMod val="135000"/>
              </a:schemeClr>
              <a:prstClr val="white"/>
            </a:duotone>
          </a:blip>
          <a:stretch>
            <a:fillRect/>
          </a:stretch>
        </p:blipFill>
        <p:spPr>
          <a:xfrm>
            <a:off x="827781" y="1762942"/>
            <a:ext cx="7491613" cy="2273964"/>
          </a:xfrm>
          <a:prstGeom prst="rect">
            <a:avLst/>
          </a:prstGeom>
        </p:spPr>
      </p:pic>
      <p:sp>
        <p:nvSpPr>
          <p:cNvPr id="5" name="Slide Number Placeholder 4"/>
          <p:cNvSpPr>
            <a:spLocks noGrp="1"/>
          </p:cNvSpPr>
          <p:nvPr>
            <p:ph type="sldNum" sz="quarter" idx="4"/>
          </p:nvPr>
        </p:nvSpPr>
        <p:spPr/>
        <p:txBody>
          <a:bodyPr/>
          <a:lstStyle/>
          <a:p>
            <a:fld id="{3A707DD9-E92B-45E8-BE0A-E6B2EDF345EB}" type="slidenum">
              <a:rPr lang="en-US" smtClean="0"/>
              <a:pPr/>
              <a:t>18</a:t>
            </a:fld>
            <a:endParaRPr lang="en-US" dirty="0"/>
          </a:p>
        </p:txBody>
      </p:sp>
      <p:sp>
        <p:nvSpPr>
          <p:cNvPr id="8" name="Rectangle 1">
            <a:extLst>
              <a:ext uri="{FF2B5EF4-FFF2-40B4-BE49-F238E27FC236}">
                <a16:creationId xmlns:a16="http://schemas.microsoft.com/office/drawing/2014/main" id="{007A7D44-868A-43AA-8548-E8C72A069C90}"/>
              </a:ext>
            </a:extLst>
          </p:cNvPr>
          <p:cNvSpPr>
            <a:spLocks noChangeArrowheads="1"/>
          </p:cNvSpPr>
          <p:nvPr/>
        </p:nvSpPr>
        <p:spPr bwMode="auto">
          <a:xfrm>
            <a:off x="2703221" y="837949"/>
            <a:ext cx="3727302" cy="630942"/>
          </a:xfrm>
          <a:prstGeom prst="rect">
            <a:avLst/>
          </a:prstGeom>
          <a:solidFill>
            <a:schemeClr val="accent1">
              <a:lumMod val="20000"/>
              <a:lumOff val="80000"/>
            </a:schemeClr>
          </a:solidFill>
          <a:ln w="6350">
            <a:solidFill>
              <a:schemeClr val="accent1">
                <a:lumMod val="75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val</a:t>
            </a:r>
            <a:r>
              <a:rPr kumimoji="0" lang="en-US" altLang="en-US" sz="7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conf = </a:t>
            </a:r>
            <a:r>
              <a:rPr kumimoji="0" lang="en-US" altLang="en-US" sz="7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SparkConf</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setMaster</a:t>
            </a:r>
            <a:r>
              <a:rPr lang="en-US" altLang="en-US" sz="700" dirty="0">
                <a:solidFill>
                  <a:srgbClr val="000000"/>
                </a:solidFill>
                <a:latin typeface="Courier New" panose="02070309020205020404" pitchFamily="49" charset="0"/>
                <a:cs typeface="Courier New" panose="02070309020205020404" pitchFamily="49" charset="0"/>
              </a:rPr>
              <a:t>(master)</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setAppName</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appName</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eaLnBrk="0" fontAlgn="base" hangingPunct="0">
              <a:spcBef>
                <a:spcPct val="0"/>
              </a:spcBef>
              <a:spcAft>
                <a:spcPct val="0"/>
              </a:spcAft>
            </a:pPr>
            <a:r>
              <a:rPr lang="en-US" altLang="en-US" sz="700" b="1" dirty="0" err="1">
                <a:solidFill>
                  <a:srgbClr val="000080"/>
                </a:solidFill>
                <a:latin typeface="Courier New" panose="02070309020205020404" pitchFamily="49" charset="0"/>
                <a:cs typeface="Courier New" panose="02070309020205020404" pitchFamily="49" charset="0"/>
              </a:rPr>
              <a:t>val</a:t>
            </a:r>
            <a:r>
              <a:rPr lang="en-US" altLang="en-US" sz="700" b="1" dirty="0">
                <a:solidFill>
                  <a:srgbClr val="00008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sc</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b="1" dirty="0">
                <a:solidFill>
                  <a:srgbClr val="000080"/>
                </a:solidFill>
                <a:latin typeface="Courier New" panose="02070309020205020404" pitchFamily="49" charset="0"/>
                <a:cs typeface="Courier New" panose="02070309020205020404" pitchFamily="49" charset="0"/>
              </a:rPr>
              <a:t>new </a:t>
            </a:r>
            <a:r>
              <a:rPr lang="en-US" altLang="en-US" sz="700" dirty="0" err="1">
                <a:solidFill>
                  <a:srgbClr val="000000"/>
                </a:solidFill>
                <a:latin typeface="Courier New" panose="02070309020205020404" pitchFamily="49" charset="0"/>
                <a:cs typeface="Courier New" panose="02070309020205020404" pitchFamily="49" charset="0"/>
              </a:rPr>
              <a:t>SparkContext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conf</a:t>
            </a:r>
            <a:r>
              <a:rPr lang="en-US" altLang="en-US" sz="700" dirty="0">
                <a:solidFill>
                  <a:srgbClr val="000000"/>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700" b="1" dirty="0" err="1">
                <a:solidFill>
                  <a:srgbClr val="000080"/>
                </a:solidFill>
                <a:latin typeface="Courier New" panose="02070309020205020404" pitchFamily="49" charset="0"/>
                <a:cs typeface="Courier New" panose="02070309020205020404" pitchFamily="49" charset="0"/>
              </a:rPr>
              <a:t>val</a:t>
            </a:r>
            <a:r>
              <a:rPr lang="en-US" altLang="en-US" sz="700" b="1" dirty="0">
                <a:solidFill>
                  <a:srgbClr val="00008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streamingContext</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b="1" dirty="0">
                <a:solidFill>
                  <a:srgbClr val="000080"/>
                </a:solidFill>
                <a:latin typeface="Courier New" panose="02070309020205020404" pitchFamily="49" charset="0"/>
                <a:cs typeface="Courier New" panose="02070309020205020404" pitchFamily="49" charset="0"/>
              </a:rPr>
              <a:t>new </a:t>
            </a:r>
            <a:r>
              <a:rPr lang="en-US" altLang="en-US" sz="700" dirty="0" err="1">
                <a:solidFill>
                  <a:srgbClr val="000000"/>
                </a:solidFill>
                <a:latin typeface="Courier New" panose="02070309020205020404" pitchFamily="49" charset="0"/>
                <a:cs typeface="Courier New" panose="02070309020205020404" pitchFamily="49" charset="0"/>
              </a:rPr>
              <a:t>StreamingContext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sc</a:t>
            </a:r>
            <a:r>
              <a:rPr lang="en-US" altLang="en-US" sz="700" dirty="0">
                <a:solidFill>
                  <a:srgbClr val="000000"/>
                </a:solidFill>
                <a:latin typeface="Courier New" panose="02070309020205020404" pitchFamily="49" charset="0"/>
                <a:cs typeface="Courier New" panose="02070309020205020404" pitchFamily="49" charset="0"/>
              </a:rPr>
              <a:t>, Seconds(10))</a:t>
            </a:r>
          </a:p>
          <a:p>
            <a:pPr eaLnBrk="0" fontAlgn="base" hangingPunct="0">
              <a:spcBef>
                <a:spcPct val="0"/>
              </a:spcBef>
              <a:spcAft>
                <a:spcPct val="0"/>
              </a:spcAft>
            </a:pPr>
            <a:r>
              <a:rPr lang="en-US" altLang="en-US" sz="700" b="1" dirty="0" err="1">
                <a:solidFill>
                  <a:srgbClr val="000080"/>
                </a:solidFill>
                <a:latin typeface="Courier New" panose="02070309020205020404" pitchFamily="49" charset="0"/>
                <a:cs typeface="Courier New" panose="02070309020205020404" pitchFamily="49" charset="0"/>
              </a:rPr>
              <a:t>val</a:t>
            </a:r>
            <a:r>
              <a:rPr lang="en-US" altLang="en-US" sz="700" b="1" dirty="0">
                <a:solidFill>
                  <a:srgbClr val="00008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sqlContext</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b="1" dirty="0">
                <a:solidFill>
                  <a:srgbClr val="000080"/>
                </a:solidFill>
                <a:latin typeface="Courier New" panose="02070309020205020404" pitchFamily="49" charset="0"/>
                <a:cs typeface="Courier New" panose="02070309020205020404" pitchFamily="49" charset="0"/>
              </a:rPr>
              <a:t>new </a:t>
            </a:r>
            <a:r>
              <a:rPr lang="en-US" altLang="en-US" sz="700" dirty="0" err="1">
                <a:solidFill>
                  <a:srgbClr val="000000"/>
                </a:solidFill>
                <a:latin typeface="Courier New" panose="02070309020205020404" pitchFamily="49" charset="0"/>
                <a:cs typeface="Courier New" panose="02070309020205020404" pitchFamily="49" charset="0"/>
              </a:rPr>
              <a:t>SQLContext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sc</a:t>
            </a:r>
            <a:r>
              <a:rPr lang="en-US" altLang="en-US" sz="700" dirty="0">
                <a:solidFill>
                  <a:srgbClr val="000000"/>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700" b="1" dirty="0" err="1">
                <a:solidFill>
                  <a:srgbClr val="000080"/>
                </a:solidFill>
                <a:latin typeface="Courier New" panose="02070309020205020404" pitchFamily="49" charset="0"/>
                <a:cs typeface="Courier New" panose="02070309020205020404" pitchFamily="49" charset="0"/>
              </a:rPr>
              <a:t>val</a:t>
            </a:r>
            <a:r>
              <a:rPr lang="en-US" altLang="en-US" sz="700" b="1" dirty="0">
                <a:solidFill>
                  <a:srgbClr val="00008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hiveContext</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b="1" dirty="0">
                <a:solidFill>
                  <a:srgbClr val="000080"/>
                </a:solidFill>
                <a:latin typeface="Courier New" panose="02070309020205020404" pitchFamily="49" charset="0"/>
                <a:cs typeface="Courier New" panose="02070309020205020404" pitchFamily="49" charset="0"/>
              </a:rPr>
              <a:t>new </a:t>
            </a:r>
            <a:r>
              <a:rPr lang="en-US" altLang="en-US" sz="700" dirty="0" err="1">
                <a:solidFill>
                  <a:srgbClr val="000000"/>
                </a:solidFill>
                <a:latin typeface="Courier New" panose="02070309020205020404" pitchFamily="49" charset="0"/>
                <a:cs typeface="Courier New" panose="02070309020205020404" pitchFamily="49" charset="0"/>
              </a:rPr>
              <a:t>HiveContext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sc</a:t>
            </a:r>
            <a:r>
              <a:rPr lang="en-US" altLang="en-US" sz="700" dirty="0">
                <a:solidFill>
                  <a:srgbClr val="000000"/>
                </a:solidFill>
                <a:latin typeface="Courier New" panose="02070309020205020404" pitchFamily="49" charset="0"/>
                <a:cs typeface="Courier New" panose="02070309020205020404" pitchFamily="49" charset="0"/>
              </a:rPr>
              <a:t>)</a:t>
            </a:r>
          </a:p>
        </p:txBody>
      </p:sp>
      <p:sp>
        <p:nvSpPr>
          <p:cNvPr id="9" name="Rectangle 1">
            <a:extLst>
              <a:ext uri="{FF2B5EF4-FFF2-40B4-BE49-F238E27FC236}">
                <a16:creationId xmlns:a16="http://schemas.microsoft.com/office/drawing/2014/main" id="{3F6D7910-F059-4AD1-BF59-6A8E1251A866}"/>
              </a:ext>
            </a:extLst>
          </p:cNvPr>
          <p:cNvSpPr>
            <a:spLocks noChangeArrowheads="1"/>
          </p:cNvSpPr>
          <p:nvPr/>
        </p:nvSpPr>
        <p:spPr bwMode="auto">
          <a:xfrm>
            <a:off x="2818941" y="4295146"/>
            <a:ext cx="3509294" cy="415498"/>
          </a:xfrm>
          <a:prstGeom prst="rect">
            <a:avLst/>
          </a:prstGeom>
          <a:solidFill>
            <a:schemeClr val="accent1">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val</a:t>
            </a:r>
            <a:r>
              <a:rPr kumimoji="0" lang="en-US" altLang="en-US" sz="7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ss</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SparkSession.</a:t>
            </a:r>
            <a:r>
              <a:rPr kumimoji="0" lang="en-US" altLang="en-US" sz="7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builder</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.master</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(master).</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appName</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appName</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enableHiveSupport</a:t>
            </a:r>
            <a:r>
              <a:rPr lang="en-US" altLang="en-US" sz="700"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7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getOrCreate</a:t>
            </a:r>
            <a:r>
              <a:rPr kumimoji="0" lang="en-US" altLang="en-US" sz="7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cxnSp>
        <p:nvCxnSpPr>
          <p:cNvPr id="11" name="Straight Arrow Connector 10"/>
          <p:cNvCxnSpPr>
            <a:stCxn id="7" idx="2"/>
            <a:endCxn id="9" idx="0"/>
          </p:cNvCxnSpPr>
          <p:nvPr/>
        </p:nvCxnSpPr>
        <p:spPr>
          <a:xfrm>
            <a:off x="4573588" y="4036906"/>
            <a:ext cx="0" cy="258240"/>
          </a:xfrm>
          <a:prstGeom prst="straightConnector1">
            <a:avLst/>
          </a:prstGeom>
          <a:ln>
            <a:solidFill>
              <a:schemeClr val="tx1"/>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a:endCxn id="7" idx="0"/>
          </p:cNvCxnSpPr>
          <p:nvPr/>
        </p:nvCxnSpPr>
        <p:spPr>
          <a:xfrm>
            <a:off x="4566872" y="1468891"/>
            <a:ext cx="6716" cy="294051"/>
          </a:xfrm>
          <a:prstGeom prst="straightConnector1">
            <a:avLst/>
          </a:prstGeom>
          <a:ln>
            <a:solidFill>
              <a:schemeClr val="tx1"/>
            </a:solidFill>
            <a:prstDash val="dash"/>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57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executor</a:t>
            </a:r>
          </a:p>
        </p:txBody>
      </p:sp>
      <p:sp>
        <p:nvSpPr>
          <p:cNvPr id="5" name="Slide Number Placeholder 4"/>
          <p:cNvSpPr>
            <a:spLocks noGrp="1"/>
          </p:cNvSpPr>
          <p:nvPr>
            <p:ph type="sldNum" sz="quarter" idx="4"/>
          </p:nvPr>
        </p:nvSpPr>
        <p:spPr/>
        <p:txBody>
          <a:bodyPr/>
          <a:lstStyle/>
          <a:p>
            <a:fld id="{3A707DD9-E92B-45E8-BE0A-E6B2EDF345EB}" type="slidenum">
              <a:rPr lang="en-US" smtClean="0"/>
              <a:pPr/>
              <a:t>19</a:t>
            </a:fld>
            <a:endParaRPr lang="en-US" dirty="0"/>
          </a:p>
        </p:txBody>
      </p:sp>
      <p:pic>
        <p:nvPicPr>
          <p:cNvPr id="8" name="Picture 7"/>
          <p:cNvPicPr>
            <a:picLocks noChangeAspect="1"/>
          </p:cNvPicPr>
          <p:nvPr/>
        </p:nvPicPr>
        <p:blipFill>
          <a:blip r:embed="rId3"/>
          <a:stretch>
            <a:fillRect/>
          </a:stretch>
        </p:blipFill>
        <p:spPr>
          <a:xfrm>
            <a:off x="8109782" y="-601"/>
            <a:ext cx="730212" cy="730212"/>
          </a:xfrm>
          <a:prstGeom prst="rect">
            <a:avLst/>
          </a:prstGeom>
        </p:spPr>
      </p:pic>
      <p:pic>
        <p:nvPicPr>
          <p:cNvPr id="18" name="Content Placeholder 17"/>
          <p:cNvPicPr>
            <a:picLocks noGrp="1" noChangeAspect="1"/>
          </p:cNvPicPr>
          <p:nvPr>
            <p:ph sz="quarter" idx="10"/>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28208" y="1513953"/>
            <a:ext cx="5385233" cy="2329085"/>
          </a:xfrm>
        </p:spPr>
      </p:pic>
    </p:spTree>
    <p:extLst>
      <p:ext uri="{BB962C8B-B14F-4D97-AF65-F5344CB8AC3E}">
        <p14:creationId xmlns:p14="http://schemas.microsoft.com/office/powerpoint/2010/main" val="1899168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C131-3E20-EA43-AE5C-DB99E12E7FB4}"/>
              </a:ext>
            </a:extLst>
          </p:cNvPr>
          <p:cNvSpPr>
            <a:spLocks noGrp="1"/>
          </p:cNvSpPr>
          <p:nvPr>
            <p:ph type="title"/>
          </p:nvPr>
        </p:nvSpPr>
        <p:spPr/>
        <p:txBody>
          <a:bodyPr/>
          <a:lstStyle/>
          <a:p>
            <a:r>
              <a:rPr lang="en-US" dirty="0"/>
              <a:t>Current module objectives</a:t>
            </a:r>
          </a:p>
        </p:txBody>
      </p:sp>
      <p:sp>
        <p:nvSpPr>
          <p:cNvPr id="5" name="Slide Number Placeholder 4">
            <a:extLst>
              <a:ext uri="{FF2B5EF4-FFF2-40B4-BE49-F238E27FC236}">
                <a16:creationId xmlns:a16="http://schemas.microsoft.com/office/drawing/2014/main" id="{A0B887B2-5B81-1D4E-A26D-E8BF86D8C354}"/>
              </a:ext>
            </a:extLst>
          </p:cNvPr>
          <p:cNvSpPr>
            <a:spLocks noGrp="1"/>
          </p:cNvSpPr>
          <p:nvPr>
            <p:ph type="sldNum" sz="quarter" idx="4"/>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A707DD9-E92B-45E8-BE0A-E6B2EDF345EB}" type="slidenum">
              <a:rPr kumimoji="0" lang="en-US" sz="1400" b="1" i="0" u="none" strike="noStrike" kern="1200" cap="none" spc="0" normalizeH="0" baseline="0" noProof="0" smtClean="0">
                <a:ln>
                  <a:noFill/>
                </a:ln>
                <a:solidFill>
                  <a:srgbClr val="FEFEFE"/>
                </a:solidFill>
                <a:effectLst/>
                <a:uLnTx/>
                <a:uFillTx/>
                <a:latin typeface="Calibri Ligh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400" b="1" i="0" u="none" strike="noStrike" kern="1200" cap="none" spc="0" normalizeH="0" baseline="0" noProof="0" dirty="0">
              <a:ln>
                <a:noFill/>
              </a:ln>
              <a:solidFill>
                <a:srgbClr val="FEFEFE"/>
              </a:solidFill>
              <a:effectLst/>
              <a:uLnTx/>
              <a:uFillTx/>
              <a:latin typeface="Calibri Light"/>
              <a:ea typeface="+mn-ea"/>
              <a:cs typeface="+mn-cs"/>
            </a:endParaRPr>
          </a:p>
        </p:txBody>
      </p:sp>
      <p:sp>
        <p:nvSpPr>
          <p:cNvPr id="6" name="TextBox 5">
            <a:extLst>
              <a:ext uri="{FF2B5EF4-FFF2-40B4-BE49-F238E27FC236}">
                <a16:creationId xmlns:a16="http://schemas.microsoft.com/office/drawing/2014/main" id="{196B37B0-EB25-4B9F-9F07-D0A4504024A0}"/>
              </a:ext>
            </a:extLst>
          </p:cNvPr>
          <p:cNvSpPr txBox="1"/>
          <p:nvPr/>
        </p:nvSpPr>
        <p:spPr>
          <a:xfrm>
            <a:off x="276837" y="1087889"/>
            <a:ext cx="2615844"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00" normalizeH="0" baseline="0" noProof="0" dirty="0">
                <a:ln>
                  <a:noFill/>
                </a:ln>
                <a:solidFill>
                  <a:srgbClr val="76CDD8"/>
                </a:solidFill>
                <a:effectLst/>
                <a:uLnTx/>
                <a:uFillTx/>
                <a:latin typeface="Calibri"/>
                <a:ea typeface="+mn-ea"/>
                <a:cs typeface="+mn-cs"/>
              </a:rPr>
              <a:t>WHAT YOU’LL LEARN</a:t>
            </a:r>
          </a:p>
        </p:txBody>
      </p:sp>
      <p:sp>
        <p:nvSpPr>
          <p:cNvPr id="7" name="TextBox 6">
            <a:extLst>
              <a:ext uri="{FF2B5EF4-FFF2-40B4-BE49-F238E27FC236}">
                <a16:creationId xmlns:a16="http://schemas.microsoft.com/office/drawing/2014/main" id="{03781920-AD7F-4BC7-87A8-F3CA0D91D919}"/>
              </a:ext>
            </a:extLst>
          </p:cNvPr>
          <p:cNvSpPr txBox="1"/>
          <p:nvPr/>
        </p:nvSpPr>
        <p:spPr>
          <a:xfrm>
            <a:off x="360364" y="1967202"/>
            <a:ext cx="5279414" cy="1538883"/>
          </a:xfrm>
          <a:prstGeom prst="rect">
            <a:avLst/>
          </a:prstGeom>
          <a:noFill/>
        </p:spPr>
        <p:txBody>
          <a:bodyPr wrap="square" numCol="1" rtlCol="0">
            <a:spAutoFit/>
          </a:bodyPr>
          <a:lstStyle/>
          <a:p>
            <a:pPr marL="274320" marR="0" lvl="0" indent="-274320" algn="l" defTabSz="685800" rtl="0" eaLnBrk="1" fontAlgn="auto" latinLnBrk="0" hangingPunct="1">
              <a:lnSpc>
                <a:spcPct val="100000"/>
              </a:lnSpc>
              <a:spcBef>
                <a:spcPts val="0"/>
              </a:spcBef>
              <a:spcAft>
                <a:spcPts val="1200"/>
              </a:spcAft>
              <a:buClr>
                <a:srgbClr val="76CDD8"/>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222222"/>
                </a:solidFill>
                <a:effectLst/>
                <a:uLnTx/>
                <a:uFillTx/>
                <a:latin typeface="Calibri Light"/>
                <a:ea typeface="+mn-ea"/>
                <a:cs typeface="+mn-cs"/>
              </a:rPr>
              <a:t>What is </a:t>
            </a:r>
            <a:r>
              <a:rPr kumimoji="0" lang="en-US" sz="1600" b="0" i="0" u="none" strike="noStrike" kern="1200" cap="none" spc="0" normalizeH="0" baseline="0" noProof="0" dirty="0" smtClean="0">
                <a:ln>
                  <a:noFill/>
                </a:ln>
                <a:solidFill>
                  <a:srgbClr val="222222"/>
                </a:solidFill>
                <a:effectLst/>
                <a:uLnTx/>
                <a:uFillTx/>
                <a:latin typeface="Calibri Light"/>
                <a:ea typeface="+mn-ea"/>
                <a:cs typeface="+mn-cs"/>
              </a:rPr>
              <a:t>Spark</a:t>
            </a:r>
            <a:endParaRPr kumimoji="0" lang="en-US" sz="1600" b="0" i="0" u="none" strike="noStrike" kern="1200" cap="none" spc="0" normalizeH="0" baseline="0" noProof="0" dirty="0">
              <a:ln>
                <a:noFill/>
              </a:ln>
              <a:solidFill>
                <a:srgbClr val="222222"/>
              </a:solidFill>
              <a:effectLst/>
              <a:uLnTx/>
              <a:uFillTx/>
              <a:latin typeface="Calibri Light"/>
              <a:ea typeface="+mn-ea"/>
              <a:cs typeface="+mn-cs"/>
            </a:endParaRPr>
          </a:p>
          <a:p>
            <a:pPr marL="274320" marR="0" lvl="0" indent="-274320" algn="l" defTabSz="685800" rtl="0" eaLnBrk="1" fontAlgn="auto" latinLnBrk="0" hangingPunct="1">
              <a:lnSpc>
                <a:spcPct val="100000"/>
              </a:lnSpc>
              <a:spcBef>
                <a:spcPts val="0"/>
              </a:spcBef>
              <a:spcAft>
                <a:spcPts val="1200"/>
              </a:spcAft>
              <a:buClr>
                <a:srgbClr val="76CDD8"/>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222222"/>
                </a:solidFill>
                <a:effectLst/>
                <a:uLnTx/>
                <a:uFillTx/>
                <a:latin typeface="Calibri Light"/>
                <a:ea typeface="+mn-ea"/>
                <a:cs typeface="+mn-cs"/>
              </a:rPr>
              <a:t>Spark Architecture and Components</a:t>
            </a:r>
            <a:endParaRPr kumimoji="0" lang="en-US" sz="1600" b="0" i="0" u="none" strike="noStrike" kern="1200" cap="none" spc="0" normalizeH="0" baseline="0" noProof="0" dirty="0">
              <a:ln>
                <a:noFill/>
              </a:ln>
              <a:solidFill>
                <a:srgbClr val="222222"/>
              </a:solidFill>
              <a:effectLst/>
              <a:uLnTx/>
              <a:uFillTx/>
              <a:latin typeface="Calibri Light"/>
              <a:ea typeface="+mn-ea"/>
              <a:cs typeface="+mn-cs"/>
            </a:endParaRPr>
          </a:p>
          <a:p>
            <a:pPr marL="274320" marR="0" lvl="0" indent="-274320" algn="l" defTabSz="685800" rtl="0" eaLnBrk="1" fontAlgn="auto" latinLnBrk="0" hangingPunct="1">
              <a:lnSpc>
                <a:spcPct val="100000"/>
              </a:lnSpc>
              <a:spcBef>
                <a:spcPts val="0"/>
              </a:spcBef>
              <a:spcAft>
                <a:spcPts val="1200"/>
              </a:spcAft>
              <a:buClr>
                <a:srgbClr val="76CDD8"/>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222222"/>
                </a:solidFill>
                <a:effectLst/>
                <a:uLnTx/>
                <a:uFillTx/>
                <a:latin typeface="Calibri Light"/>
                <a:ea typeface="+mn-ea"/>
                <a:cs typeface="+mn-cs"/>
              </a:rPr>
              <a:t>Spark Installation</a:t>
            </a:r>
            <a:endParaRPr kumimoji="0" lang="en-US" sz="1600" b="0" i="0" u="none" strike="noStrike" kern="1200" cap="none" spc="0" normalizeH="0" baseline="0" noProof="0" dirty="0">
              <a:ln>
                <a:noFill/>
              </a:ln>
              <a:solidFill>
                <a:srgbClr val="222222"/>
              </a:solidFill>
              <a:effectLst/>
              <a:uLnTx/>
              <a:uFillTx/>
              <a:latin typeface="Calibri Light"/>
              <a:ea typeface="+mn-ea"/>
              <a:cs typeface="+mn-cs"/>
            </a:endParaRPr>
          </a:p>
          <a:p>
            <a:pPr marL="274320" marR="0" lvl="0" indent="-274320" algn="l" defTabSz="685800" rtl="0" eaLnBrk="1" fontAlgn="auto" latinLnBrk="0" hangingPunct="1">
              <a:lnSpc>
                <a:spcPct val="100000"/>
              </a:lnSpc>
              <a:spcBef>
                <a:spcPts val="0"/>
              </a:spcBef>
              <a:spcAft>
                <a:spcPts val="1200"/>
              </a:spcAft>
              <a:buClr>
                <a:srgbClr val="76CDD8"/>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222222"/>
                </a:solidFill>
                <a:effectLst/>
                <a:uLnTx/>
                <a:uFillTx/>
                <a:latin typeface="Calibri Light"/>
                <a:ea typeface="+mn-ea"/>
                <a:cs typeface="+mn-cs"/>
              </a:rPr>
              <a:t>RDD and its operations</a:t>
            </a:r>
            <a:endParaRPr kumimoji="0" lang="en-US" sz="1600" b="0" i="0" u="none" strike="noStrike" kern="1200" cap="none" spc="0" normalizeH="0" baseline="0" noProof="0" dirty="0">
              <a:ln>
                <a:noFill/>
              </a:ln>
              <a:solidFill>
                <a:srgbClr val="222222"/>
              </a:solidFill>
              <a:effectLst/>
              <a:uLnTx/>
              <a:uFillTx/>
              <a:latin typeface="Calibri Light"/>
              <a:ea typeface="+mn-ea"/>
              <a:cs typeface="+mn-cs"/>
            </a:endParaRPr>
          </a:p>
        </p:txBody>
      </p:sp>
      <p:sp>
        <p:nvSpPr>
          <p:cNvPr id="8" name="Rectangle 7">
            <a:extLst>
              <a:ext uri="{FF2B5EF4-FFF2-40B4-BE49-F238E27FC236}">
                <a16:creationId xmlns:a16="http://schemas.microsoft.com/office/drawing/2014/main" id="{5EFC3AF5-6BC7-4123-AF5B-8BBC70DAD065}"/>
              </a:ext>
            </a:extLst>
          </p:cNvPr>
          <p:cNvSpPr/>
          <p:nvPr/>
        </p:nvSpPr>
        <p:spPr>
          <a:xfrm>
            <a:off x="1" y="1079500"/>
            <a:ext cx="2810312" cy="33855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11730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architecture</a:t>
            </a:r>
          </a:p>
        </p:txBody>
      </p:sp>
      <p:sp>
        <p:nvSpPr>
          <p:cNvPr id="5" name="Slide Number Placeholder 4"/>
          <p:cNvSpPr>
            <a:spLocks noGrp="1"/>
          </p:cNvSpPr>
          <p:nvPr>
            <p:ph type="sldNum" sz="quarter" idx="4"/>
          </p:nvPr>
        </p:nvSpPr>
        <p:spPr/>
        <p:txBody>
          <a:bodyPr/>
          <a:lstStyle/>
          <a:p>
            <a:fld id="{3A707DD9-E92B-45E8-BE0A-E6B2EDF345EB}" type="slidenum">
              <a:rPr lang="en-US" smtClean="0"/>
              <a:pPr/>
              <a:t>20</a:t>
            </a:fld>
            <a:endParaRPr lang="en-US" dirty="0"/>
          </a:p>
        </p:txBody>
      </p:sp>
      <p:pic>
        <p:nvPicPr>
          <p:cNvPr id="10" name="Content Placeholder 9"/>
          <p:cNvPicPr>
            <a:picLocks noGrp="1" noChangeAspect="1"/>
          </p:cNvPicPr>
          <p:nvPr>
            <p:ph sz="quarter" idx="10"/>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15787" y="1079500"/>
            <a:ext cx="6912427" cy="3397250"/>
          </a:xfrm>
        </p:spPr>
      </p:pic>
    </p:spTree>
    <p:extLst>
      <p:ext uri="{BB962C8B-B14F-4D97-AF65-F5344CB8AC3E}">
        <p14:creationId xmlns:p14="http://schemas.microsoft.com/office/powerpoint/2010/main" val="2262604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Job terms</a:t>
            </a:r>
          </a:p>
        </p:txBody>
      </p:sp>
      <p:sp>
        <p:nvSpPr>
          <p:cNvPr id="5" name="Slide Number Placeholder 4"/>
          <p:cNvSpPr>
            <a:spLocks noGrp="1"/>
          </p:cNvSpPr>
          <p:nvPr>
            <p:ph type="sldNum" sz="quarter" idx="4"/>
          </p:nvPr>
        </p:nvSpPr>
        <p:spPr/>
        <p:txBody>
          <a:bodyPr/>
          <a:lstStyle/>
          <a:p>
            <a:fld id="{3A707DD9-E92B-45E8-BE0A-E6B2EDF345EB}" type="slidenum">
              <a:rPr lang="en-US" smtClean="0"/>
              <a:pPr/>
              <a:t>21</a:t>
            </a:fld>
            <a:endParaRPr lang="en-US" dirty="0"/>
          </a:p>
        </p:txBody>
      </p:sp>
      <p:pic>
        <p:nvPicPr>
          <p:cNvPr id="9" name="Content Placeholder 8"/>
          <p:cNvPicPr>
            <a:picLocks noGrp="1" noChangeAspect="1"/>
          </p:cNvPicPr>
          <p:nvPr>
            <p:ph sz="quarter" idx="10"/>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90507" y="1286022"/>
            <a:ext cx="6964786" cy="2689486"/>
          </a:xfrm>
        </p:spPr>
      </p:pic>
    </p:spTree>
    <p:extLst>
      <p:ext uri="{BB962C8B-B14F-4D97-AF65-F5344CB8AC3E}">
        <p14:creationId xmlns:p14="http://schemas.microsoft.com/office/powerpoint/2010/main" val="58886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Acyclic Graph</a:t>
            </a:r>
          </a:p>
        </p:txBody>
      </p:sp>
      <p:sp>
        <p:nvSpPr>
          <p:cNvPr id="5" name="Slide Number Placeholder 4"/>
          <p:cNvSpPr>
            <a:spLocks noGrp="1"/>
          </p:cNvSpPr>
          <p:nvPr>
            <p:ph type="sldNum" sz="quarter" idx="4"/>
          </p:nvPr>
        </p:nvSpPr>
        <p:spPr/>
        <p:txBody>
          <a:bodyPr/>
          <a:lstStyle/>
          <a:p>
            <a:fld id="{3A707DD9-E92B-45E8-BE0A-E6B2EDF345EB}" type="slidenum">
              <a:rPr lang="en-US" smtClean="0"/>
              <a:pPr/>
              <a:t>22</a:t>
            </a:fld>
            <a:endParaRPr lang="en-US" dirty="0"/>
          </a:p>
        </p:txBody>
      </p:sp>
      <p:pic>
        <p:nvPicPr>
          <p:cNvPr id="8" name="Content Placeholder 6"/>
          <p:cNvPicPr>
            <a:picLocks noGrp="1" noChangeAspect="1"/>
          </p:cNvPicPr>
          <p:nvPr>
            <p:ph sz="quarter" idx="10"/>
          </p:nvPr>
        </p:nvPicPr>
        <p:blipFill>
          <a:blip r:embed="rId3"/>
          <a:stretch>
            <a:fillRect/>
          </a:stretch>
        </p:blipFill>
        <p:spPr>
          <a:xfrm>
            <a:off x="2879814" y="1079500"/>
            <a:ext cx="3384372" cy="3397250"/>
          </a:xfrm>
          <a:prstGeom prst="rect">
            <a:avLst/>
          </a:prstGeom>
        </p:spPr>
      </p:pic>
    </p:spTree>
    <p:extLst>
      <p:ext uri="{BB962C8B-B14F-4D97-AF65-F5344CB8AC3E}">
        <p14:creationId xmlns:p14="http://schemas.microsoft.com/office/powerpoint/2010/main" val="1905341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 Process</a:t>
            </a:r>
          </a:p>
        </p:txBody>
      </p:sp>
      <p:sp>
        <p:nvSpPr>
          <p:cNvPr id="6" name="Slide Number Placeholder 5">
            <a:extLst>
              <a:ext uri="{FF2B5EF4-FFF2-40B4-BE49-F238E27FC236}">
                <a16:creationId xmlns:a16="http://schemas.microsoft.com/office/drawing/2014/main" id="{EB11C89A-3E1B-FF47-B76F-3E8ED7756FCF}"/>
              </a:ext>
            </a:extLst>
          </p:cNvPr>
          <p:cNvSpPr>
            <a:spLocks noGrp="1"/>
          </p:cNvSpPr>
          <p:nvPr>
            <p:ph type="sldNum" sz="quarter" idx="4"/>
          </p:nvPr>
        </p:nvSpPr>
        <p:spPr/>
        <p:txBody>
          <a:bodyPr/>
          <a:lstStyle/>
          <a:p>
            <a:fld id="{3A707DD9-E92B-45E8-BE0A-E6B2EDF345EB}" type="slidenum">
              <a:rPr lang="en-US" smtClean="0"/>
              <a:pPr/>
              <a:t>23</a:t>
            </a:fld>
            <a:endParaRPr lang="en-US" dirty="0"/>
          </a:p>
        </p:txBody>
      </p:sp>
      <p:sp>
        <p:nvSpPr>
          <p:cNvPr id="21" name="Rectangle 1">
            <a:extLst>
              <a:ext uri="{FF2B5EF4-FFF2-40B4-BE49-F238E27FC236}">
                <a16:creationId xmlns:a16="http://schemas.microsoft.com/office/drawing/2014/main" id="{E306FBAD-0D6B-495D-B9F5-4BD3F2D0D247}"/>
              </a:ext>
            </a:extLst>
          </p:cNvPr>
          <p:cNvSpPr>
            <a:spLocks noChangeArrowheads="1"/>
          </p:cNvSpPr>
          <p:nvPr/>
        </p:nvSpPr>
        <p:spPr bwMode="auto">
          <a:xfrm>
            <a:off x="1284344" y="911253"/>
            <a:ext cx="3396026" cy="954107"/>
          </a:xfrm>
          <a:prstGeom prst="rect">
            <a:avLst/>
          </a:prstGeom>
          <a:solidFill>
            <a:schemeClr val="accent1">
              <a:lumMod val="20000"/>
              <a:lumOff val="80000"/>
            </a:schemeClr>
          </a:solidFill>
          <a:ln w="6350">
            <a:solidFill>
              <a:schemeClr val="accent1"/>
            </a:solid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 =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SparkContext</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rdd1 = </a:t>
            </a:r>
            <a:r>
              <a:rPr lang="en-US" altLang="en-US" sz="800" b="1" dirty="0">
                <a:solidFill>
                  <a:srgbClr val="008000"/>
                </a:solidFill>
                <a:latin typeface="Courier New" panose="02070309020205020404" pitchFamily="49" charset="0"/>
                <a:cs typeface="Courier New" panose="02070309020205020404" pitchFamily="49" charset="0"/>
              </a:rPr>
              <a:t>“employees.csv“</a:t>
            </a:r>
          </a:p>
          <a:p>
            <a:pPr eaLnBrk="0" fontAlgn="base" hangingPunct="0">
              <a:spcBef>
                <a:spcPct val="0"/>
              </a:spcBef>
              <a:spcAft>
                <a:spcPct val="0"/>
              </a:spcAft>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rdd2 = </a:t>
            </a:r>
            <a:r>
              <a:rPr lang="en-US" altLang="en-US" sz="800" b="1" dirty="0">
                <a:solidFill>
                  <a:srgbClr val="008000"/>
                </a:solidFill>
                <a:latin typeface="Courier New" panose="02070309020205020404" pitchFamily="49" charset="0"/>
                <a:cs typeface="Courier New" panose="02070309020205020404" pitchFamily="49" charset="0"/>
              </a:rPr>
              <a:t>“ projects.csv “</a:t>
            </a:r>
          </a:p>
          <a:p>
            <a:pPr eaLnBrk="0" fontAlgn="base" hangingPunct="0">
              <a:spcBef>
                <a:spcPct val="0"/>
              </a:spcBef>
              <a:spcAft>
                <a:spcPct val="0"/>
              </a:spcAft>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result = rdd1.join(rdd2)</a:t>
            </a:r>
          </a:p>
          <a:p>
            <a:pPr eaLnBrk="0" fontAlgn="base" hangingPunct="0">
              <a:spcBef>
                <a:spcPct val="0"/>
              </a:spcBef>
              <a:spcAft>
                <a:spcPct val="0"/>
              </a:spcAft>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groupBy</a:t>
            </a:r>
            <a:r>
              <a:rPr lang="en-US" altLang="en-US" sz="800" dirty="0">
                <a:solidFill>
                  <a:srgbClr val="000000"/>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800" dirty="0">
                <a:solidFill>
                  <a:srgbClr val="000000"/>
                </a:solidFill>
                <a:latin typeface="Courier New" panose="02070309020205020404" pitchFamily="49" charset="0"/>
                <a:cs typeface="Courier New" panose="02070309020205020404" pitchFamily="49" charset="0"/>
              </a:rPr>
              <a:t>                 .collect</a:t>
            </a:r>
          </a:p>
        </p:txBody>
      </p:sp>
      <p:cxnSp>
        <p:nvCxnSpPr>
          <p:cNvPr id="22" name="Straight Arrow Connector 21"/>
          <p:cNvCxnSpPr>
            <a:stCxn id="21" idx="1"/>
          </p:cNvCxnSpPr>
          <p:nvPr/>
        </p:nvCxnSpPr>
        <p:spPr>
          <a:xfrm rot="10800000" flipV="1">
            <a:off x="465558" y="1388307"/>
            <a:ext cx="818786" cy="1972320"/>
          </a:xfrm>
          <a:prstGeom prst="bentConnector3">
            <a:avLst>
              <a:gd name="adj1" fmla="val 122128"/>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p:cNvPicPr>
            <a:picLocks noGrp="1" noChangeAspect="1"/>
          </p:cNvPicPr>
          <p:nvPr>
            <p:ph sz="quarter" idx="10"/>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8146" y="1995165"/>
            <a:ext cx="8429625" cy="2736652"/>
          </a:xfrm>
        </p:spPr>
      </p:pic>
    </p:spTree>
    <p:extLst>
      <p:ext uri="{BB962C8B-B14F-4D97-AF65-F5344CB8AC3E}">
        <p14:creationId xmlns:p14="http://schemas.microsoft.com/office/powerpoint/2010/main" val="1906336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7" name="Slide Number Placeholder 6"/>
          <p:cNvSpPr>
            <a:spLocks noGrp="1"/>
          </p:cNvSpPr>
          <p:nvPr>
            <p:ph type="sldNum" sz="quarter" idx="4"/>
          </p:nvPr>
        </p:nvSpPr>
        <p:spPr/>
        <p:txBody>
          <a:bodyPr/>
          <a:lstStyle/>
          <a:p>
            <a:fld id="{3A707DD9-E92B-45E8-BE0A-E6B2EDF345EB}" type="slidenum">
              <a:rPr lang="en-US" smtClean="0"/>
              <a:pPr/>
              <a:t>24</a:t>
            </a:fld>
            <a:endParaRPr lang="en-US" dirty="0"/>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936848" y="1079500"/>
            <a:ext cx="7270305" cy="3397250"/>
          </a:xfrm>
        </p:spPr>
      </p:pic>
    </p:spTree>
    <p:extLst>
      <p:ext uri="{BB962C8B-B14F-4D97-AF65-F5344CB8AC3E}">
        <p14:creationId xmlns:p14="http://schemas.microsoft.com/office/powerpoint/2010/main" val="13300690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05D658EF-7622-40C7-B722-D43A3DF539A8}"/>
              </a:ext>
            </a:extLst>
          </p:cNvPr>
          <p:cNvSpPr>
            <a:spLocks noGrp="1"/>
          </p:cNvSpPr>
          <p:nvPr>
            <p:ph type="title"/>
          </p:nvPr>
        </p:nvSpPr>
        <p:spPr>
          <a:xfrm>
            <a:off x="1780954" y="1961659"/>
            <a:ext cx="5582093" cy="122018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lstStyle/>
          <a:p>
            <a:r>
              <a:rPr lang="en-US" sz="2000" dirty="0"/>
              <a:t>Spark Installation</a:t>
            </a:r>
            <a:endParaRPr lang="en-US" sz="2000" cap="none" dirty="0"/>
          </a:p>
        </p:txBody>
      </p:sp>
    </p:spTree>
    <p:extLst>
      <p:ext uri="{BB962C8B-B14F-4D97-AF65-F5344CB8AC3E}">
        <p14:creationId xmlns:p14="http://schemas.microsoft.com/office/powerpoint/2010/main" val="1885939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Prerequisites</a:t>
            </a:r>
          </a:p>
        </p:txBody>
      </p:sp>
      <p:sp>
        <p:nvSpPr>
          <p:cNvPr id="5" name="Slide Number Placeholder 4"/>
          <p:cNvSpPr>
            <a:spLocks noGrp="1"/>
          </p:cNvSpPr>
          <p:nvPr>
            <p:ph type="sldNum" sz="quarter" idx="4"/>
          </p:nvPr>
        </p:nvSpPr>
        <p:spPr/>
        <p:txBody>
          <a:bodyPr/>
          <a:lstStyle/>
          <a:p>
            <a:fld id="{3A707DD9-E92B-45E8-BE0A-E6B2EDF345EB}" type="slidenum">
              <a:rPr lang="en-US" smtClean="0"/>
              <a:pPr/>
              <a:t>26</a:t>
            </a:fld>
            <a:endParaRPr lang="en-US" dirty="0"/>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087" y="888100"/>
            <a:ext cx="1648514" cy="1648514"/>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939" y="1091372"/>
            <a:ext cx="1286483" cy="1286483"/>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26591" y="828879"/>
            <a:ext cx="1544275" cy="1648514"/>
          </a:xfrm>
          <a:prstGeom prst="rect">
            <a:avLst/>
          </a:prstGeom>
        </p:spPr>
      </p:pic>
      <p:sp>
        <p:nvSpPr>
          <p:cNvPr id="35" name="TextBox 34"/>
          <p:cNvSpPr txBox="1"/>
          <p:nvPr/>
        </p:nvSpPr>
        <p:spPr>
          <a:xfrm>
            <a:off x="1878972" y="2408470"/>
            <a:ext cx="1039512" cy="246221"/>
          </a:xfrm>
          <a:prstGeom prst="rect">
            <a:avLst/>
          </a:prstGeom>
          <a:noFill/>
        </p:spPr>
        <p:txBody>
          <a:bodyPr wrap="square" rtlCol="0">
            <a:spAutoFit/>
          </a:bodyPr>
          <a:lstStyle/>
          <a:p>
            <a:r>
              <a:rPr lang="en-US" sz="1000" dirty="0">
                <a:latin typeface="+mj-lt"/>
              </a:rPr>
              <a:t>JDK</a:t>
            </a:r>
            <a:r>
              <a:rPr lang="en-US" sz="1000" dirty="0"/>
              <a:t> </a:t>
            </a:r>
            <a:r>
              <a:rPr lang="en-US" sz="1000" dirty="0">
                <a:latin typeface="+mj-lt"/>
              </a:rPr>
              <a:t>v1.8.0_b161</a:t>
            </a:r>
          </a:p>
        </p:txBody>
      </p:sp>
      <p:sp>
        <p:nvSpPr>
          <p:cNvPr id="36" name="TextBox 35"/>
          <p:cNvSpPr txBox="1"/>
          <p:nvPr/>
        </p:nvSpPr>
        <p:spPr>
          <a:xfrm>
            <a:off x="6281905" y="2435630"/>
            <a:ext cx="1612549" cy="246221"/>
          </a:xfrm>
          <a:prstGeom prst="rect">
            <a:avLst/>
          </a:prstGeom>
          <a:noFill/>
        </p:spPr>
        <p:txBody>
          <a:bodyPr wrap="square" rtlCol="0">
            <a:spAutoFit/>
          </a:bodyPr>
          <a:lstStyle/>
          <a:p>
            <a:r>
              <a:rPr lang="en-US" sz="1000" dirty="0">
                <a:latin typeface="+mj-lt"/>
              </a:rPr>
              <a:t>Community Edition v2017.3</a:t>
            </a:r>
          </a:p>
        </p:txBody>
      </p:sp>
      <p:sp>
        <p:nvSpPr>
          <p:cNvPr id="37" name="TextBox 36"/>
          <p:cNvSpPr txBox="1"/>
          <p:nvPr/>
        </p:nvSpPr>
        <p:spPr>
          <a:xfrm>
            <a:off x="4270552" y="2435631"/>
            <a:ext cx="703584" cy="246221"/>
          </a:xfrm>
          <a:prstGeom prst="rect">
            <a:avLst/>
          </a:prstGeom>
          <a:noFill/>
        </p:spPr>
        <p:txBody>
          <a:bodyPr wrap="square" rtlCol="0">
            <a:spAutoFit/>
          </a:bodyPr>
          <a:lstStyle/>
          <a:p>
            <a:r>
              <a:rPr lang="en-US" sz="1000" dirty="0">
                <a:latin typeface="+mj-lt"/>
              </a:rPr>
              <a:t>Scala 2.11</a:t>
            </a:r>
          </a:p>
        </p:txBody>
      </p: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4742" y="2913250"/>
            <a:ext cx="2764764" cy="1438542"/>
          </a:xfrm>
          <a:prstGeom prst="rect">
            <a:avLst/>
          </a:prstGeom>
        </p:spPr>
      </p:pic>
      <p:sp>
        <p:nvSpPr>
          <p:cNvPr id="39" name="TextBox 38"/>
          <p:cNvSpPr txBox="1"/>
          <p:nvPr/>
        </p:nvSpPr>
        <p:spPr>
          <a:xfrm>
            <a:off x="6613797" y="4203968"/>
            <a:ext cx="897830" cy="246221"/>
          </a:xfrm>
          <a:prstGeom prst="rect">
            <a:avLst/>
          </a:prstGeom>
          <a:noFill/>
        </p:spPr>
        <p:txBody>
          <a:bodyPr wrap="square" rtlCol="0">
            <a:spAutoFit/>
          </a:bodyPr>
          <a:lstStyle/>
          <a:p>
            <a:r>
              <a:rPr lang="en-US" sz="1000" dirty="0">
                <a:latin typeface="+mj-lt"/>
              </a:rPr>
              <a:t>Spark 2.2.1</a:t>
            </a:r>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928" y="2956982"/>
            <a:ext cx="3405602" cy="1604562"/>
          </a:xfrm>
          <a:prstGeom prst="rect">
            <a:avLst/>
          </a:prstGeom>
        </p:spPr>
      </p:pic>
      <p:sp>
        <p:nvSpPr>
          <p:cNvPr id="41" name="TextBox 40"/>
          <p:cNvSpPr txBox="1"/>
          <p:nvPr/>
        </p:nvSpPr>
        <p:spPr>
          <a:xfrm>
            <a:off x="1474127" y="4359176"/>
            <a:ext cx="1849204" cy="246221"/>
          </a:xfrm>
          <a:prstGeom prst="rect">
            <a:avLst/>
          </a:prstGeom>
          <a:noFill/>
        </p:spPr>
        <p:txBody>
          <a:bodyPr wrap="square" rtlCol="0">
            <a:spAutoFit/>
          </a:bodyPr>
          <a:lstStyle/>
          <a:p>
            <a:r>
              <a:rPr lang="en-US" sz="1000" dirty="0" err="1">
                <a:latin typeface="+mj-lt"/>
              </a:rPr>
              <a:t>Winutils</a:t>
            </a:r>
            <a:r>
              <a:rPr lang="en-US" sz="1000" dirty="0">
                <a:latin typeface="+mj-lt"/>
              </a:rPr>
              <a:t> for </a:t>
            </a:r>
            <a:r>
              <a:rPr lang="en-US" sz="1000" dirty="0" err="1">
                <a:latin typeface="+mj-lt"/>
              </a:rPr>
              <a:t>hadoop</a:t>
            </a:r>
            <a:r>
              <a:rPr lang="en-US" sz="1000" dirty="0">
                <a:latin typeface="+mj-lt"/>
              </a:rPr>
              <a:t> 2.7.1</a:t>
            </a:r>
          </a:p>
        </p:txBody>
      </p:sp>
    </p:spTree>
    <p:extLst>
      <p:ext uri="{BB962C8B-B14F-4D97-AF65-F5344CB8AC3E}">
        <p14:creationId xmlns:p14="http://schemas.microsoft.com/office/powerpoint/2010/main" val="29401724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JDK</a:t>
            </a:r>
          </a:p>
        </p:txBody>
      </p:sp>
      <p:sp>
        <p:nvSpPr>
          <p:cNvPr id="5" name="Slide Number Placeholder 4"/>
          <p:cNvSpPr>
            <a:spLocks noGrp="1"/>
          </p:cNvSpPr>
          <p:nvPr>
            <p:ph type="sldNum" sz="quarter" idx="4"/>
          </p:nvPr>
        </p:nvSpPr>
        <p:spPr/>
        <p:txBody>
          <a:bodyPr/>
          <a:lstStyle/>
          <a:p>
            <a:fld id="{3A707DD9-E92B-45E8-BE0A-E6B2EDF345EB}" type="slidenum">
              <a:rPr lang="en-US" smtClean="0"/>
              <a:pPr/>
              <a:t>27</a:t>
            </a:fld>
            <a:endParaRPr lang="en-US" dirty="0"/>
          </a:p>
        </p:txBody>
      </p:sp>
      <p:pic>
        <p:nvPicPr>
          <p:cNvPr id="28" name="Content Placeholder 7"/>
          <p:cNvPicPr>
            <a:picLocks noChangeAspect="1"/>
          </p:cNvPicPr>
          <p:nvPr/>
        </p:nvPicPr>
        <p:blipFill>
          <a:blip r:embed="rId3"/>
          <a:stretch>
            <a:fillRect/>
          </a:stretch>
        </p:blipFill>
        <p:spPr>
          <a:xfrm>
            <a:off x="455189" y="1188977"/>
            <a:ext cx="5336011" cy="2897249"/>
          </a:xfrm>
          <a:prstGeom prst="rect">
            <a:avLst/>
          </a:prstGeom>
        </p:spPr>
      </p:pic>
      <p:pic>
        <p:nvPicPr>
          <p:cNvPr id="29" name="Content Placeholder 3"/>
          <p:cNvPicPr>
            <a:picLocks noChangeAspect="1"/>
          </p:cNvPicPr>
          <p:nvPr/>
        </p:nvPicPr>
        <p:blipFill>
          <a:blip r:embed="rId4"/>
          <a:stretch>
            <a:fillRect/>
          </a:stretch>
        </p:blipFill>
        <p:spPr>
          <a:xfrm>
            <a:off x="6090815" y="1889924"/>
            <a:ext cx="2695998" cy="1155428"/>
          </a:xfrm>
          <a:prstGeom prst="rect">
            <a:avLst/>
          </a:prstGeom>
        </p:spPr>
      </p:pic>
      <p:sp>
        <p:nvSpPr>
          <p:cNvPr id="2" name="Rectangle 1">
            <a:extLst>
              <a:ext uri="{FF2B5EF4-FFF2-40B4-BE49-F238E27FC236}">
                <a16:creationId xmlns:a16="http://schemas.microsoft.com/office/drawing/2014/main" id="{C50EED2C-9E7F-4031-B2C2-43AA650A52B0}"/>
              </a:ext>
            </a:extLst>
          </p:cNvPr>
          <p:cNvSpPr/>
          <p:nvPr/>
        </p:nvSpPr>
        <p:spPr>
          <a:xfrm>
            <a:off x="358775" y="1079500"/>
            <a:ext cx="5516924" cy="316657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C9A0051-E6F8-4434-83B0-104F4C5B1995}"/>
              </a:ext>
            </a:extLst>
          </p:cNvPr>
          <p:cNvSpPr/>
          <p:nvPr/>
        </p:nvSpPr>
        <p:spPr>
          <a:xfrm>
            <a:off x="6020554" y="1774479"/>
            <a:ext cx="2869949" cy="135802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50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Winutils</a:t>
            </a:r>
            <a:endParaRPr lang="en-US" dirty="0"/>
          </a:p>
        </p:txBody>
      </p:sp>
      <p:sp>
        <p:nvSpPr>
          <p:cNvPr id="7" name="Content Placeholder 6"/>
          <p:cNvSpPr>
            <a:spLocks noGrp="1"/>
          </p:cNvSpPr>
          <p:nvPr>
            <p:ph sz="quarter" idx="10"/>
          </p:nvPr>
        </p:nvSpPr>
        <p:spPr>
          <a:xfrm>
            <a:off x="360364" y="1160977"/>
            <a:ext cx="8429625" cy="3397250"/>
          </a:xfrm>
        </p:spPr>
        <p:txBody>
          <a:bodyPr/>
          <a:lstStyle/>
          <a:p>
            <a:pPr marL="274320" indent="-274320">
              <a:lnSpc>
                <a:spcPct val="100000"/>
              </a:lnSpc>
              <a:spcBef>
                <a:spcPts val="0"/>
              </a:spcBef>
              <a:spcAft>
                <a:spcPts val="600"/>
              </a:spcAft>
              <a:buClr>
                <a:schemeClr val="accent1"/>
              </a:buClr>
            </a:pPr>
            <a:r>
              <a:rPr lang="en-US" sz="1400" dirty="0"/>
              <a:t>Download </a:t>
            </a:r>
            <a:r>
              <a:rPr lang="en-US" sz="1400" dirty="0" err="1"/>
              <a:t>WinUtils</a:t>
            </a:r>
            <a:r>
              <a:rPr lang="en-US" sz="1400" dirty="0"/>
              <a:t>: </a:t>
            </a:r>
            <a:r>
              <a:rPr lang="en-US" sz="1400" dirty="0">
                <a:hlinkClick r:id="rId3"/>
              </a:rPr>
              <a:t>https://github.com/steveloughran/winutils/blob/master/hadoop-2.7.1/bin/winutils.exe?raw=true</a:t>
            </a:r>
            <a:endParaRPr lang="en-US" sz="1400" dirty="0"/>
          </a:p>
          <a:p>
            <a:pPr marL="274320" indent="-274320">
              <a:lnSpc>
                <a:spcPct val="100000"/>
              </a:lnSpc>
              <a:spcBef>
                <a:spcPts val="0"/>
              </a:spcBef>
              <a:spcAft>
                <a:spcPts val="600"/>
              </a:spcAft>
              <a:buClr>
                <a:schemeClr val="accent1"/>
              </a:buClr>
            </a:pPr>
            <a:r>
              <a:rPr lang="en-US" sz="1400" dirty="0"/>
              <a:t>Create a directory C:\spark\bin and copy file downloaded there</a:t>
            </a:r>
          </a:p>
          <a:p>
            <a:pPr marL="274320" indent="-274320">
              <a:lnSpc>
                <a:spcPct val="100000"/>
              </a:lnSpc>
              <a:spcBef>
                <a:spcPts val="0"/>
              </a:spcBef>
              <a:spcAft>
                <a:spcPts val="600"/>
              </a:spcAft>
              <a:buClr>
                <a:schemeClr val="accent1"/>
              </a:buClr>
            </a:pPr>
            <a:r>
              <a:rPr lang="en-US" sz="1400" dirty="0"/>
              <a:t>Create a new Environment variable named HADOOP_HOME and point it to C:\spark</a:t>
            </a:r>
          </a:p>
          <a:p>
            <a:endParaRPr lang="en-US"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28</a:t>
            </a:fld>
            <a:endParaRPr lang="en-US" dirty="0"/>
          </a:p>
        </p:txBody>
      </p:sp>
      <p:pic>
        <p:nvPicPr>
          <p:cNvPr id="8" name="Picture 7"/>
          <p:cNvPicPr>
            <a:picLocks noChangeAspect="1"/>
          </p:cNvPicPr>
          <p:nvPr/>
        </p:nvPicPr>
        <p:blipFill>
          <a:blip r:embed="rId4"/>
          <a:stretch>
            <a:fillRect/>
          </a:stretch>
        </p:blipFill>
        <p:spPr>
          <a:xfrm>
            <a:off x="3210507" y="2778125"/>
            <a:ext cx="2722985" cy="1166994"/>
          </a:xfrm>
          <a:prstGeom prst="rect">
            <a:avLst/>
          </a:prstGeom>
        </p:spPr>
      </p:pic>
    </p:spTree>
    <p:extLst>
      <p:ext uri="{BB962C8B-B14F-4D97-AF65-F5344CB8AC3E}">
        <p14:creationId xmlns:p14="http://schemas.microsoft.com/office/powerpoint/2010/main" val="2992943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IDE</a:t>
            </a:r>
          </a:p>
        </p:txBody>
      </p:sp>
      <p:sp>
        <p:nvSpPr>
          <p:cNvPr id="7" name="Content Placeholder 6"/>
          <p:cNvSpPr>
            <a:spLocks noGrp="1"/>
          </p:cNvSpPr>
          <p:nvPr>
            <p:ph sz="quarter" idx="10"/>
          </p:nvPr>
        </p:nvSpPr>
        <p:spPr>
          <a:xfrm>
            <a:off x="357188" y="923714"/>
            <a:ext cx="8429625" cy="238650"/>
          </a:xfrm>
        </p:spPr>
        <p:txBody>
          <a:bodyPr/>
          <a:lstStyle/>
          <a:p>
            <a:pPr marL="0" indent="0">
              <a:buNone/>
            </a:pPr>
            <a:r>
              <a:rPr lang="en-US" sz="1400" dirty="0" err="1"/>
              <a:t>Intellij</a:t>
            </a:r>
            <a:r>
              <a:rPr lang="en-US" sz="1400" dirty="0"/>
              <a:t> IDEA download page: </a:t>
            </a:r>
            <a:r>
              <a:rPr lang="en-US" sz="1400" dirty="0">
                <a:hlinkClick r:id="rId3"/>
              </a:rPr>
              <a:t>https://www.jetbrains.com/idea/download</a:t>
            </a:r>
            <a:endParaRPr lang="en-US" sz="1400" dirty="0"/>
          </a:p>
          <a:p>
            <a:endParaRPr lang="en-US" sz="1400"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29</a:t>
            </a:fld>
            <a:endParaRPr lang="en-US" dirty="0"/>
          </a:p>
        </p:txBody>
      </p:sp>
      <p:pic>
        <p:nvPicPr>
          <p:cNvPr id="8" name="Content Placeholder 3"/>
          <p:cNvPicPr>
            <a:picLocks noChangeAspect="1"/>
          </p:cNvPicPr>
          <p:nvPr/>
        </p:nvPicPr>
        <p:blipFill>
          <a:blip r:embed="rId4"/>
          <a:stretch>
            <a:fillRect/>
          </a:stretch>
        </p:blipFill>
        <p:spPr>
          <a:xfrm>
            <a:off x="1478267" y="1344994"/>
            <a:ext cx="6187465" cy="3299015"/>
          </a:xfrm>
          <a:prstGeom prst="rect">
            <a:avLst/>
          </a:prstGeom>
        </p:spPr>
      </p:pic>
      <p:sp>
        <p:nvSpPr>
          <p:cNvPr id="2" name="Rectangle 1">
            <a:extLst>
              <a:ext uri="{FF2B5EF4-FFF2-40B4-BE49-F238E27FC236}">
                <a16:creationId xmlns:a16="http://schemas.microsoft.com/office/drawing/2014/main" id="{B9A6EAFE-DD59-4682-8304-721EB7455020}"/>
              </a:ext>
            </a:extLst>
          </p:cNvPr>
          <p:cNvSpPr/>
          <p:nvPr/>
        </p:nvSpPr>
        <p:spPr>
          <a:xfrm>
            <a:off x="1330860" y="1189522"/>
            <a:ext cx="6500388" cy="3554491"/>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719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5CBE-C9FC-444C-A284-22CC0214BB7C}"/>
              </a:ext>
            </a:extLst>
          </p:cNvPr>
          <p:cNvSpPr>
            <a:spLocks noGrp="1"/>
          </p:cNvSpPr>
          <p:nvPr>
            <p:ph type="title"/>
          </p:nvPr>
        </p:nvSpPr>
        <p:spPr>
          <a:ln>
            <a:solidFill>
              <a:schemeClr val="accent1"/>
            </a:solidFill>
          </a:ln>
        </p:spPr>
        <p:txBody>
          <a:bodyPr/>
          <a:lstStyle/>
          <a:p>
            <a:r>
              <a:rPr lang="en-US" sz="2000" spc="300" dirty="0"/>
              <a:t>Introduction</a:t>
            </a:r>
            <a:endParaRPr lang="en-US" sz="2000" dirty="0"/>
          </a:p>
        </p:txBody>
      </p:sp>
    </p:spTree>
    <p:extLst>
      <p:ext uri="{BB962C8B-B14F-4D97-AF65-F5344CB8AC3E}">
        <p14:creationId xmlns:p14="http://schemas.microsoft.com/office/powerpoint/2010/main" val="468884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IDE Configuration</a:t>
            </a:r>
          </a:p>
        </p:txBody>
      </p:sp>
      <p:sp>
        <p:nvSpPr>
          <p:cNvPr id="7" name="Content Placeholder 6"/>
          <p:cNvSpPr>
            <a:spLocks noGrp="1"/>
          </p:cNvSpPr>
          <p:nvPr>
            <p:ph sz="quarter" idx="10"/>
          </p:nvPr>
        </p:nvSpPr>
        <p:spPr>
          <a:xfrm>
            <a:off x="357188" y="1170030"/>
            <a:ext cx="8429625" cy="3397250"/>
          </a:xfrm>
        </p:spPr>
        <p:txBody>
          <a:bodyPr/>
          <a:lstStyle/>
          <a:p>
            <a:pPr marL="274320" indent="-274320">
              <a:lnSpc>
                <a:spcPct val="100000"/>
              </a:lnSpc>
              <a:spcBef>
                <a:spcPts val="0"/>
              </a:spcBef>
              <a:spcAft>
                <a:spcPts val="600"/>
              </a:spcAft>
              <a:buClr>
                <a:schemeClr val="accent1"/>
              </a:buClr>
              <a:buAutoNum type="arabicPeriod"/>
            </a:pPr>
            <a:r>
              <a:rPr lang="en-US" sz="1400" dirty="0"/>
              <a:t>Start </a:t>
            </a:r>
            <a:r>
              <a:rPr lang="en-US" sz="1400" dirty="0" err="1"/>
              <a:t>Intellij</a:t>
            </a:r>
            <a:r>
              <a:rPr lang="en-US" sz="1400" dirty="0"/>
              <a:t> IDEA</a:t>
            </a:r>
          </a:p>
          <a:p>
            <a:pPr marL="274320" indent="-274320">
              <a:lnSpc>
                <a:spcPct val="100000"/>
              </a:lnSpc>
              <a:spcBef>
                <a:spcPts val="0"/>
              </a:spcBef>
              <a:spcAft>
                <a:spcPts val="600"/>
              </a:spcAft>
              <a:buClr>
                <a:schemeClr val="accent1"/>
              </a:buClr>
              <a:buAutoNum type="arabicPeriod"/>
            </a:pPr>
            <a:r>
              <a:rPr lang="en-US" sz="1400" dirty="0"/>
              <a:t>Skip all configurations at startup and don’t install anything, until you get to the </a:t>
            </a:r>
            <a:r>
              <a:rPr lang="en-US" sz="1400" dirty="0" smtClean="0"/>
              <a:t>‘create </a:t>
            </a:r>
            <a:r>
              <a:rPr lang="en-US" sz="1400" dirty="0"/>
              <a:t>new </a:t>
            </a:r>
            <a:r>
              <a:rPr lang="en-US" sz="1400" dirty="0" smtClean="0"/>
              <a:t>project’ screen:</a:t>
            </a:r>
            <a:endParaRPr lang="en-US" sz="1400" dirty="0"/>
          </a:p>
          <a:p>
            <a:endParaRPr lang="en-US" sz="1200"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30</a:t>
            </a:fld>
            <a:endParaRPr lang="en-US" dirty="0"/>
          </a:p>
        </p:txBody>
      </p:sp>
      <p:pic>
        <p:nvPicPr>
          <p:cNvPr id="8" name="Picture 7"/>
          <p:cNvPicPr>
            <a:picLocks noChangeAspect="1"/>
          </p:cNvPicPr>
          <p:nvPr/>
        </p:nvPicPr>
        <p:blipFill>
          <a:blip r:embed="rId3"/>
          <a:stretch>
            <a:fillRect/>
          </a:stretch>
        </p:blipFill>
        <p:spPr>
          <a:xfrm>
            <a:off x="2769765" y="1844746"/>
            <a:ext cx="3604471" cy="2632004"/>
          </a:xfrm>
          <a:prstGeom prst="rect">
            <a:avLst/>
          </a:prstGeom>
        </p:spPr>
      </p:pic>
      <p:sp>
        <p:nvSpPr>
          <p:cNvPr id="2" name="Rectangle 1">
            <a:extLst>
              <a:ext uri="{FF2B5EF4-FFF2-40B4-BE49-F238E27FC236}">
                <a16:creationId xmlns:a16="http://schemas.microsoft.com/office/drawing/2014/main" id="{0B09FF27-2ADA-4058-A7B0-CE74716459E3}"/>
              </a:ext>
            </a:extLst>
          </p:cNvPr>
          <p:cNvSpPr/>
          <p:nvPr/>
        </p:nvSpPr>
        <p:spPr>
          <a:xfrm>
            <a:off x="2643612" y="1711105"/>
            <a:ext cx="3838669" cy="2897109"/>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6513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769316" y="1079500"/>
            <a:ext cx="3605368" cy="3298754"/>
          </a:xfrm>
          <a:prstGeom prst="rect">
            <a:avLst/>
          </a:prstGeom>
        </p:spPr>
      </p:pic>
      <p:sp>
        <p:nvSpPr>
          <p:cNvPr id="6" name="Title 5"/>
          <p:cNvSpPr>
            <a:spLocks noGrp="1"/>
          </p:cNvSpPr>
          <p:nvPr>
            <p:ph type="title"/>
          </p:nvPr>
        </p:nvSpPr>
        <p:spPr/>
        <p:txBody>
          <a:bodyPr/>
          <a:lstStyle/>
          <a:p>
            <a:r>
              <a:rPr lang="en-US" dirty="0"/>
              <a:t>Installing IDE plugins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31</a:t>
            </a:fld>
            <a:endParaRPr lang="en-US" dirty="0"/>
          </a:p>
        </p:txBody>
      </p:sp>
      <p:sp>
        <p:nvSpPr>
          <p:cNvPr id="9" name="Rectangle 8"/>
          <p:cNvSpPr/>
          <p:nvPr/>
        </p:nvSpPr>
        <p:spPr>
          <a:xfrm>
            <a:off x="5418667" y="3725333"/>
            <a:ext cx="737959" cy="123674"/>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60085" y="3507072"/>
            <a:ext cx="529356" cy="112628"/>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ine Callout 2 17"/>
          <p:cNvSpPr/>
          <p:nvPr/>
        </p:nvSpPr>
        <p:spPr>
          <a:xfrm>
            <a:off x="6374684" y="4003492"/>
            <a:ext cx="182880" cy="146752"/>
          </a:xfrm>
          <a:prstGeom prst="borderCallout2">
            <a:avLst>
              <a:gd name="adj1" fmla="val 18750"/>
              <a:gd name="adj2" fmla="val -8333"/>
              <a:gd name="adj3" fmla="val 18750"/>
              <a:gd name="adj4" fmla="val -16667"/>
              <a:gd name="adj5" fmla="val -109044"/>
              <a:gd name="adj6" fmla="val -120741"/>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endParaRPr lang="en-US" dirty="0">
              <a:solidFill>
                <a:schemeClr val="tx1"/>
              </a:solidFill>
            </a:endParaRPr>
          </a:p>
        </p:txBody>
      </p:sp>
      <p:sp>
        <p:nvSpPr>
          <p:cNvPr id="19" name="Line Callout 2 18"/>
          <p:cNvSpPr/>
          <p:nvPr/>
        </p:nvSpPr>
        <p:spPr>
          <a:xfrm>
            <a:off x="5023404" y="3856740"/>
            <a:ext cx="182880" cy="146752"/>
          </a:xfrm>
          <a:prstGeom prst="borderCallout2">
            <a:avLst>
              <a:gd name="adj1" fmla="val 13124"/>
              <a:gd name="adj2" fmla="val 110417"/>
              <a:gd name="adj3" fmla="val -9081"/>
              <a:gd name="adj4" fmla="val 139000"/>
              <a:gd name="adj5" fmla="val -164430"/>
              <a:gd name="adj6" fmla="val 179259"/>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endParaRPr lang="en-US" dirty="0">
              <a:solidFill>
                <a:schemeClr val="tx1"/>
              </a:solidFill>
            </a:endParaRPr>
          </a:p>
        </p:txBody>
      </p:sp>
    </p:spTree>
    <p:extLst>
      <p:ext uri="{BB962C8B-B14F-4D97-AF65-F5344CB8AC3E}">
        <p14:creationId xmlns:p14="http://schemas.microsoft.com/office/powerpoint/2010/main" val="3380915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 &amp; SBT plugins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32</a:t>
            </a:fld>
            <a:endParaRPr lang="en-US" dirty="0"/>
          </a:p>
        </p:txBody>
      </p:sp>
      <p:pic>
        <p:nvPicPr>
          <p:cNvPr id="6" name="Picture 5"/>
          <p:cNvPicPr>
            <a:picLocks noChangeAspect="1"/>
          </p:cNvPicPr>
          <p:nvPr/>
        </p:nvPicPr>
        <p:blipFill>
          <a:blip r:embed="rId3"/>
          <a:stretch>
            <a:fillRect/>
          </a:stretch>
        </p:blipFill>
        <p:spPr>
          <a:xfrm>
            <a:off x="319726" y="1103828"/>
            <a:ext cx="4114052" cy="3359808"/>
          </a:xfrm>
          <a:prstGeom prst="rect">
            <a:avLst/>
          </a:prstGeom>
        </p:spPr>
      </p:pic>
      <p:sp>
        <p:nvSpPr>
          <p:cNvPr id="7" name="Rectangle 6"/>
          <p:cNvSpPr/>
          <p:nvPr/>
        </p:nvSpPr>
        <p:spPr>
          <a:xfrm>
            <a:off x="2440367" y="1673013"/>
            <a:ext cx="451848" cy="144515"/>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410920" y="1286933"/>
            <a:ext cx="1063806" cy="125431"/>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404146" y="3323063"/>
            <a:ext cx="1932655" cy="253257"/>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4"/>
          <a:stretch>
            <a:fillRect/>
          </a:stretch>
        </p:blipFill>
        <p:spPr>
          <a:xfrm>
            <a:off x="4729245" y="1100174"/>
            <a:ext cx="4118525" cy="3363462"/>
          </a:xfrm>
          <a:prstGeom prst="rect">
            <a:avLst/>
          </a:prstGeom>
        </p:spPr>
      </p:pic>
      <p:sp>
        <p:nvSpPr>
          <p:cNvPr id="14" name="Rectangle 13"/>
          <p:cNvSpPr/>
          <p:nvPr/>
        </p:nvSpPr>
        <p:spPr>
          <a:xfrm>
            <a:off x="6854359" y="1673013"/>
            <a:ext cx="440518" cy="137742"/>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4827485" y="1286932"/>
            <a:ext cx="1051765" cy="125431"/>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4815376" y="1749006"/>
            <a:ext cx="1985048" cy="246093"/>
          </a:xfrm>
          <a:prstGeom prst="rect">
            <a:avLst/>
          </a:prstGeom>
          <a:noFill/>
          <a:ln w="15875">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Line Callout 2 19"/>
          <p:cNvSpPr/>
          <p:nvPr/>
        </p:nvSpPr>
        <p:spPr>
          <a:xfrm>
            <a:off x="82911" y="1657230"/>
            <a:ext cx="182880" cy="146752"/>
          </a:xfrm>
          <a:prstGeom prst="borderCallout2">
            <a:avLst>
              <a:gd name="adj1" fmla="val 13124"/>
              <a:gd name="adj2" fmla="val 110417"/>
              <a:gd name="adj3" fmla="val 9519"/>
              <a:gd name="adj4" fmla="val 124074"/>
              <a:gd name="adj5" fmla="val -164430"/>
              <a:gd name="adj6" fmla="val 179259"/>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endParaRPr lang="en-US" dirty="0">
              <a:solidFill>
                <a:schemeClr val="tx1"/>
              </a:solidFill>
            </a:endParaRPr>
          </a:p>
        </p:txBody>
      </p:sp>
      <p:sp>
        <p:nvSpPr>
          <p:cNvPr id="21" name="Line Callout 2 20"/>
          <p:cNvSpPr/>
          <p:nvPr/>
        </p:nvSpPr>
        <p:spPr>
          <a:xfrm>
            <a:off x="76138" y="3829647"/>
            <a:ext cx="182880" cy="146752"/>
          </a:xfrm>
          <a:prstGeom prst="borderCallout2">
            <a:avLst>
              <a:gd name="adj1" fmla="val 13124"/>
              <a:gd name="adj2" fmla="val 110417"/>
              <a:gd name="adj3" fmla="val 9519"/>
              <a:gd name="adj4" fmla="val 124074"/>
              <a:gd name="adj5" fmla="val -164430"/>
              <a:gd name="adj6" fmla="val 179259"/>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endParaRPr lang="en-US" dirty="0">
              <a:solidFill>
                <a:schemeClr val="tx1"/>
              </a:solidFill>
            </a:endParaRPr>
          </a:p>
        </p:txBody>
      </p:sp>
      <p:sp>
        <p:nvSpPr>
          <p:cNvPr id="23" name="Line Callout 2 22"/>
          <p:cNvSpPr/>
          <p:nvPr/>
        </p:nvSpPr>
        <p:spPr>
          <a:xfrm>
            <a:off x="4496199" y="1650457"/>
            <a:ext cx="182880" cy="146752"/>
          </a:xfrm>
          <a:prstGeom prst="borderCallout2">
            <a:avLst>
              <a:gd name="adj1" fmla="val 13124"/>
              <a:gd name="adj2" fmla="val 110417"/>
              <a:gd name="adj3" fmla="val 9519"/>
              <a:gd name="adj4" fmla="val 124074"/>
              <a:gd name="adj5" fmla="val -164430"/>
              <a:gd name="adj6" fmla="val 179259"/>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endParaRPr lang="en-US" dirty="0">
              <a:solidFill>
                <a:schemeClr val="tx1"/>
              </a:solidFill>
            </a:endParaRPr>
          </a:p>
        </p:txBody>
      </p:sp>
      <p:sp>
        <p:nvSpPr>
          <p:cNvPr id="24" name="Line Callout 2 23"/>
          <p:cNvSpPr/>
          <p:nvPr/>
        </p:nvSpPr>
        <p:spPr>
          <a:xfrm>
            <a:off x="4483944" y="2243123"/>
            <a:ext cx="182880" cy="146752"/>
          </a:xfrm>
          <a:prstGeom prst="borderCallout2">
            <a:avLst>
              <a:gd name="adj1" fmla="val 13124"/>
              <a:gd name="adj2" fmla="val 110417"/>
              <a:gd name="adj3" fmla="val 9519"/>
              <a:gd name="adj4" fmla="val 124074"/>
              <a:gd name="adj5" fmla="val -164430"/>
              <a:gd name="adj6" fmla="val 179259"/>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a:t>
            </a:r>
            <a:endParaRPr lang="en-US" dirty="0">
              <a:solidFill>
                <a:schemeClr val="tx1"/>
              </a:solidFill>
            </a:endParaRPr>
          </a:p>
        </p:txBody>
      </p:sp>
      <p:sp>
        <p:nvSpPr>
          <p:cNvPr id="25" name="Line Callout 2 24"/>
          <p:cNvSpPr/>
          <p:nvPr/>
        </p:nvSpPr>
        <p:spPr>
          <a:xfrm>
            <a:off x="3109938" y="1968007"/>
            <a:ext cx="182880" cy="146752"/>
          </a:xfrm>
          <a:prstGeom prst="borderCallout2">
            <a:avLst>
              <a:gd name="adj1" fmla="val 18750"/>
              <a:gd name="adj2" fmla="val -8333"/>
              <a:gd name="adj3" fmla="val 18750"/>
              <a:gd name="adj4" fmla="val -16667"/>
              <a:gd name="adj5" fmla="val -109044"/>
              <a:gd name="adj6" fmla="val -120741"/>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endParaRPr lang="en-US" dirty="0">
              <a:solidFill>
                <a:schemeClr val="tx1"/>
              </a:solidFill>
            </a:endParaRPr>
          </a:p>
        </p:txBody>
      </p:sp>
      <p:sp>
        <p:nvSpPr>
          <p:cNvPr id="26" name="Line Callout 2 25"/>
          <p:cNvSpPr/>
          <p:nvPr/>
        </p:nvSpPr>
        <p:spPr>
          <a:xfrm>
            <a:off x="7519376" y="1961234"/>
            <a:ext cx="182880" cy="146752"/>
          </a:xfrm>
          <a:prstGeom prst="borderCallout2">
            <a:avLst>
              <a:gd name="adj1" fmla="val 18750"/>
              <a:gd name="adj2" fmla="val -8333"/>
              <a:gd name="adj3" fmla="val 18750"/>
              <a:gd name="adj4" fmla="val -16667"/>
              <a:gd name="adj5" fmla="val -109044"/>
              <a:gd name="adj6" fmla="val -120741"/>
            </a:avLst>
          </a:prstGeom>
          <a:solidFill>
            <a:schemeClr val="bg1"/>
          </a:solidFill>
          <a:ln w="158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a:t>
            </a:r>
            <a:endParaRPr lang="en-US" dirty="0">
              <a:solidFill>
                <a:schemeClr val="tx1"/>
              </a:solidFill>
            </a:endParaRPr>
          </a:p>
        </p:txBody>
      </p:sp>
    </p:spTree>
    <p:extLst>
      <p:ext uri="{BB962C8B-B14F-4D97-AF65-F5344CB8AC3E}">
        <p14:creationId xmlns:p14="http://schemas.microsoft.com/office/powerpoint/2010/main" val="22381177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Create new project</a:t>
            </a:r>
          </a:p>
        </p:txBody>
      </p:sp>
      <p:sp>
        <p:nvSpPr>
          <p:cNvPr id="5" name="Slide Number Placeholder 4"/>
          <p:cNvSpPr>
            <a:spLocks noGrp="1"/>
          </p:cNvSpPr>
          <p:nvPr>
            <p:ph type="sldNum" sz="quarter" idx="4"/>
          </p:nvPr>
        </p:nvSpPr>
        <p:spPr/>
        <p:txBody>
          <a:bodyPr/>
          <a:lstStyle/>
          <a:p>
            <a:fld id="{3A707DD9-E92B-45E8-BE0A-E6B2EDF345EB}" type="slidenum">
              <a:rPr lang="en-US" smtClean="0"/>
              <a:pPr/>
              <a:t>33</a:t>
            </a:fld>
            <a:endParaRPr lang="en-US" dirty="0"/>
          </a:p>
        </p:txBody>
      </p:sp>
      <p:pic>
        <p:nvPicPr>
          <p:cNvPr id="8" name="Picture 7"/>
          <p:cNvPicPr>
            <a:picLocks noChangeAspect="1"/>
          </p:cNvPicPr>
          <p:nvPr/>
        </p:nvPicPr>
        <p:blipFill>
          <a:blip r:embed="rId3"/>
          <a:stretch>
            <a:fillRect/>
          </a:stretch>
        </p:blipFill>
        <p:spPr>
          <a:xfrm>
            <a:off x="391150" y="1079500"/>
            <a:ext cx="4071423" cy="3030394"/>
          </a:xfrm>
          <a:prstGeom prst="rect">
            <a:avLst/>
          </a:prstGeom>
          <a:ln w="19050">
            <a:solidFill>
              <a:schemeClr val="accent1">
                <a:lumMod val="50000"/>
              </a:schemeClr>
            </a:solidFill>
          </a:ln>
        </p:spPr>
      </p:pic>
      <p:pic>
        <p:nvPicPr>
          <p:cNvPr id="9" name="Picture 8"/>
          <p:cNvPicPr>
            <a:picLocks noChangeAspect="1"/>
          </p:cNvPicPr>
          <p:nvPr/>
        </p:nvPicPr>
        <p:blipFill>
          <a:blip r:embed="rId4"/>
          <a:stretch>
            <a:fillRect/>
          </a:stretch>
        </p:blipFill>
        <p:spPr>
          <a:xfrm>
            <a:off x="2781551" y="4403404"/>
            <a:ext cx="2577478" cy="326937"/>
          </a:xfrm>
          <a:prstGeom prst="rect">
            <a:avLst/>
          </a:prstGeom>
          <a:ln w="19050">
            <a:solidFill>
              <a:schemeClr val="accent1">
                <a:lumMod val="50000"/>
              </a:schemeClr>
            </a:solidFill>
          </a:ln>
        </p:spPr>
      </p:pic>
      <p:pic>
        <p:nvPicPr>
          <p:cNvPr id="10" name="Picture 9"/>
          <p:cNvPicPr>
            <a:picLocks noChangeAspect="1"/>
          </p:cNvPicPr>
          <p:nvPr/>
        </p:nvPicPr>
        <p:blipFill>
          <a:blip r:embed="rId5"/>
          <a:stretch>
            <a:fillRect/>
          </a:stretch>
        </p:blipFill>
        <p:spPr>
          <a:xfrm>
            <a:off x="4667269" y="1083980"/>
            <a:ext cx="4099944" cy="3030393"/>
          </a:xfrm>
          <a:prstGeom prst="rect">
            <a:avLst/>
          </a:prstGeom>
          <a:ln w="19050">
            <a:solidFill>
              <a:schemeClr val="accent1">
                <a:lumMod val="50000"/>
              </a:schemeClr>
            </a:solidFill>
          </a:ln>
        </p:spPr>
      </p:pic>
      <p:sp>
        <p:nvSpPr>
          <p:cNvPr id="11" name="Rectangle 10"/>
          <p:cNvSpPr/>
          <p:nvPr/>
        </p:nvSpPr>
        <p:spPr>
          <a:xfrm>
            <a:off x="5176180" y="1347268"/>
            <a:ext cx="3460700" cy="1829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5176180" y="1549818"/>
            <a:ext cx="3460700" cy="192318"/>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2491588" y="3814361"/>
            <a:ext cx="596054" cy="1957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1673747" y="1343552"/>
            <a:ext cx="638307" cy="1957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520550" y="3031715"/>
            <a:ext cx="1104052" cy="1957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3365831" y="4342410"/>
            <a:ext cx="1993198" cy="35466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6791173" y="3818077"/>
            <a:ext cx="596054" cy="1957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Line Callout 2 26"/>
          <p:cNvSpPr/>
          <p:nvPr/>
        </p:nvSpPr>
        <p:spPr>
          <a:xfrm>
            <a:off x="3064892" y="4599065"/>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a:t>
            </a:r>
          </a:p>
        </p:txBody>
      </p:sp>
      <p:sp>
        <p:nvSpPr>
          <p:cNvPr id="29" name="Line Callout 2 28"/>
          <p:cNvSpPr/>
          <p:nvPr/>
        </p:nvSpPr>
        <p:spPr>
          <a:xfrm>
            <a:off x="215043" y="3333506"/>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30" name="Line Callout 2 29"/>
          <p:cNvSpPr/>
          <p:nvPr/>
        </p:nvSpPr>
        <p:spPr>
          <a:xfrm>
            <a:off x="2193522" y="4118873"/>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31" name="Line Callout 2 30"/>
          <p:cNvSpPr/>
          <p:nvPr/>
        </p:nvSpPr>
        <p:spPr>
          <a:xfrm>
            <a:off x="6493723" y="4116546"/>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6</a:t>
            </a:r>
          </a:p>
        </p:txBody>
      </p:sp>
      <p:sp>
        <p:nvSpPr>
          <p:cNvPr id="32" name="Line Callout 2 31"/>
          <p:cNvSpPr/>
          <p:nvPr/>
        </p:nvSpPr>
        <p:spPr>
          <a:xfrm>
            <a:off x="4878283" y="1857639"/>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a:t>
            </a:r>
          </a:p>
        </p:txBody>
      </p:sp>
      <p:sp>
        <p:nvSpPr>
          <p:cNvPr id="33" name="Line Callout 2 32"/>
          <p:cNvSpPr/>
          <p:nvPr/>
        </p:nvSpPr>
        <p:spPr>
          <a:xfrm>
            <a:off x="2522025" y="1700398"/>
            <a:ext cx="182880" cy="146752"/>
          </a:xfrm>
          <a:prstGeom prst="borderCallout2">
            <a:avLst>
              <a:gd name="adj1" fmla="val 18750"/>
              <a:gd name="adj2" fmla="val -8333"/>
              <a:gd name="adj3" fmla="val 18750"/>
              <a:gd name="adj4" fmla="val -16667"/>
              <a:gd name="adj5" fmla="val -109044"/>
              <a:gd name="adj6" fmla="val -120741"/>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endParaRPr lang="en-US" dirty="0">
              <a:solidFill>
                <a:schemeClr val="tx1"/>
              </a:solidFill>
            </a:endParaRPr>
          </a:p>
        </p:txBody>
      </p:sp>
      <p:sp>
        <p:nvSpPr>
          <p:cNvPr id="34" name="Line Callout 2 33"/>
          <p:cNvSpPr/>
          <p:nvPr/>
        </p:nvSpPr>
        <p:spPr>
          <a:xfrm>
            <a:off x="8861378" y="1616985"/>
            <a:ext cx="182880" cy="146752"/>
          </a:xfrm>
          <a:prstGeom prst="borderCallout2">
            <a:avLst>
              <a:gd name="adj1" fmla="val 18750"/>
              <a:gd name="adj2" fmla="val -8333"/>
              <a:gd name="adj3" fmla="val 18750"/>
              <a:gd name="adj4" fmla="val -16667"/>
              <a:gd name="adj5" fmla="val -109044"/>
              <a:gd name="adj6" fmla="val -120741"/>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2032349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layout</a:t>
            </a:r>
          </a:p>
        </p:txBody>
      </p:sp>
      <p:sp>
        <p:nvSpPr>
          <p:cNvPr id="5" name="Slide Number Placeholder 4"/>
          <p:cNvSpPr>
            <a:spLocks noGrp="1"/>
          </p:cNvSpPr>
          <p:nvPr>
            <p:ph type="sldNum" sz="quarter" idx="4"/>
          </p:nvPr>
        </p:nvSpPr>
        <p:spPr/>
        <p:txBody>
          <a:bodyPr/>
          <a:lstStyle/>
          <a:p>
            <a:fld id="{3A707DD9-E92B-45E8-BE0A-E6B2EDF345EB}" type="slidenum">
              <a:rPr lang="en-US" smtClean="0"/>
              <a:pPr/>
              <a:t>34</a:t>
            </a:fld>
            <a:endParaRPr lang="en-US" dirty="0"/>
          </a:p>
        </p:txBody>
      </p:sp>
      <p:pic>
        <p:nvPicPr>
          <p:cNvPr id="8" name="Content Placeholder 7"/>
          <p:cNvPicPr>
            <a:picLocks noGrp="1" noChangeAspect="1"/>
          </p:cNvPicPr>
          <p:nvPr>
            <p:ph sz="quarter" idx="10"/>
          </p:nvPr>
        </p:nvPicPr>
        <p:blipFill>
          <a:blip r:embed="rId3"/>
          <a:stretch>
            <a:fillRect/>
          </a:stretch>
        </p:blipFill>
        <p:spPr>
          <a:xfrm>
            <a:off x="905026" y="1079500"/>
            <a:ext cx="7333949" cy="3397250"/>
          </a:xfrm>
          <a:prstGeom prst="rect">
            <a:avLst/>
          </a:prstGeom>
        </p:spPr>
      </p:pic>
      <p:sp>
        <p:nvSpPr>
          <p:cNvPr id="2" name="Rectangle 1">
            <a:extLst>
              <a:ext uri="{FF2B5EF4-FFF2-40B4-BE49-F238E27FC236}">
                <a16:creationId xmlns:a16="http://schemas.microsoft.com/office/drawing/2014/main" id="{0FC43DCC-D5FE-46B8-9279-2D9F7C940337}"/>
              </a:ext>
            </a:extLst>
          </p:cNvPr>
          <p:cNvSpPr/>
          <p:nvPr/>
        </p:nvSpPr>
        <p:spPr>
          <a:xfrm>
            <a:off x="792480" y="966651"/>
            <a:ext cx="7585166" cy="3605349"/>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575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Libraries configuration</a:t>
            </a:r>
          </a:p>
        </p:txBody>
      </p:sp>
      <p:sp>
        <p:nvSpPr>
          <p:cNvPr id="5" name="Slide Number Placeholder 4"/>
          <p:cNvSpPr>
            <a:spLocks noGrp="1"/>
          </p:cNvSpPr>
          <p:nvPr>
            <p:ph type="sldNum" sz="quarter" idx="4"/>
          </p:nvPr>
        </p:nvSpPr>
        <p:spPr/>
        <p:txBody>
          <a:bodyPr/>
          <a:lstStyle/>
          <a:p>
            <a:fld id="{3A707DD9-E92B-45E8-BE0A-E6B2EDF345EB}" type="slidenum">
              <a:rPr lang="en-US" smtClean="0"/>
              <a:pPr/>
              <a:t>35</a:t>
            </a:fld>
            <a:endParaRPr lang="en-US" dirty="0"/>
          </a:p>
        </p:txBody>
      </p:sp>
      <p:pic>
        <p:nvPicPr>
          <p:cNvPr id="8" name="Content Placeholder 7"/>
          <p:cNvPicPr>
            <a:picLocks noGrp="1" noChangeAspect="1"/>
          </p:cNvPicPr>
          <p:nvPr>
            <p:ph sz="quarter" idx="10"/>
          </p:nvPr>
        </p:nvPicPr>
        <p:blipFill>
          <a:blip r:embed="rId3"/>
          <a:stretch>
            <a:fillRect/>
          </a:stretch>
        </p:blipFill>
        <p:spPr>
          <a:xfrm>
            <a:off x="1130612" y="1262380"/>
            <a:ext cx="6704250" cy="3397250"/>
          </a:xfrm>
          <a:prstGeom prst="rect">
            <a:avLst/>
          </a:prstGeom>
        </p:spPr>
      </p:pic>
      <p:sp>
        <p:nvSpPr>
          <p:cNvPr id="9" name="Rectangle 8"/>
          <p:cNvSpPr/>
          <p:nvPr/>
        </p:nvSpPr>
        <p:spPr>
          <a:xfrm>
            <a:off x="2179803" y="1469813"/>
            <a:ext cx="155787" cy="135468"/>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1157705" y="2072638"/>
            <a:ext cx="1035644" cy="187114"/>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2145938" y="1882985"/>
            <a:ext cx="778933" cy="155787"/>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Line Callout 2 14"/>
          <p:cNvSpPr/>
          <p:nvPr/>
        </p:nvSpPr>
        <p:spPr>
          <a:xfrm>
            <a:off x="851526" y="2374025"/>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16" name="Line Callout 2 15"/>
          <p:cNvSpPr/>
          <p:nvPr/>
        </p:nvSpPr>
        <p:spPr>
          <a:xfrm>
            <a:off x="1868191" y="1722749"/>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17" name="Line Callout 2 16"/>
          <p:cNvSpPr/>
          <p:nvPr/>
        </p:nvSpPr>
        <p:spPr>
          <a:xfrm>
            <a:off x="3050134" y="2113000"/>
            <a:ext cx="182880" cy="146752"/>
          </a:xfrm>
          <a:prstGeom prst="borderCallout2">
            <a:avLst>
              <a:gd name="adj1" fmla="val 18750"/>
              <a:gd name="adj2" fmla="val -8333"/>
              <a:gd name="adj3" fmla="val 18750"/>
              <a:gd name="adj4" fmla="val -16667"/>
              <a:gd name="adj5" fmla="val -53658"/>
              <a:gd name="adj6" fmla="val -68889"/>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endParaRPr lang="en-US" dirty="0">
              <a:solidFill>
                <a:schemeClr val="tx1"/>
              </a:solidFill>
            </a:endParaRPr>
          </a:p>
        </p:txBody>
      </p:sp>
    </p:spTree>
    <p:extLst>
      <p:ext uri="{BB962C8B-B14F-4D97-AF65-F5344CB8AC3E}">
        <p14:creationId xmlns:p14="http://schemas.microsoft.com/office/powerpoint/2010/main" val="3266849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2.2.1</a:t>
            </a:r>
          </a:p>
        </p:txBody>
      </p:sp>
      <p:pic>
        <p:nvPicPr>
          <p:cNvPr id="8" name="Picture 7"/>
          <p:cNvPicPr>
            <a:picLocks noChangeAspect="1"/>
          </p:cNvPicPr>
          <p:nvPr/>
        </p:nvPicPr>
        <p:blipFill>
          <a:blip r:embed="rId3"/>
          <a:stretch>
            <a:fillRect/>
          </a:stretch>
        </p:blipFill>
        <p:spPr>
          <a:xfrm>
            <a:off x="625526" y="1265727"/>
            <a:ext cx="4125084" cy="1416907"/>
          </a:xfrm>
          <a:prstGeom prst="rect">
            <a:avLst/>
          </a:prstGeom>
          <a:ln w="19050">
            <a:solidFill>
              <a:schemeClr val="accent1">
                <a:lumMod val="50000"/>
              </a:schemeClr>
            </a:solidFill>
          </a:ln>
        </p:spPr>
      </p:pic>
      <p:pic>
        <p:nvPicPr>
          <p:cNvPr id="9" name="Picture 8"/>
          <p:cNvPicPr>
            <a:picLocks noChangeAspect="1"/>
          </p:cNvPicPr>
          <p:nvPr/>
        </p:nvPicPr>
        <p:blipFill>
          <a:blip r:embed="rId4"/>
          <a:stretch>
            <a:fillRect/>
          </a:stretch>
        </p:blipFill>
        <p:spPr>
          <a:xfrm>
            <a:off x="4872530" y="2962815"/>
            <a:ext cx="3434080" cy="1430867"/>
          </a:xfrm>
          <a:prstGeom prst="rect">
            <a:avLst/>
          </a:prstGeom>
          <a:ln w="19050">
            <a:solidFill>
              <a:schemeClr val="accent1">
                <a:lumMod val="50000"/>
              </a:schemeClr>
            </a:solidFill>
          </a:ln>
        </p:spPr>
      </p:pic>
      <p:sp>
        <p:nvSpPr>
          <p:cNvPr id="10" name="Rectangle 9"/>
          <p:cNvSpPr/>
          <p:nvPr/>
        </p:nvSpPr>
        <p:spPr>
          <a:xfrm>
            <a:off x="4994180" y="3214099"/>
            <a:ext cx="3177233" cy="457048"/>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7111049" y="4107329"/>
            <a:ext cx="524297" cy="186963"/>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754642" y="1530231"/>
            <a:ext cx="1493521" cy="183776"/>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3562526" y="2391382"/>
            <a:ext cx="524297" cy="189613"/>
          </a:xfrm>
          <a:prstGeom prst="rect">
            <a:avLst/>
          </a:prstGeom>
          <a:noFill/>
          <a:ln w="1905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Line Callout 2 17"/>
          <p:cNvSpPr/>
          <p:nvPr/>
        </p:nvSpPr>
        <p:spPr>
          <a:xfrm>
            <a:off x="442646" y="1817701"/>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19" name="Line Callout 2 18"/>
          <p:cNvSpPr/>
          <p:nvPr/>
        </p:nvSpPr>
        <p:spPr>
          <a:xfrm>
            <a:off x="3255289" y="2689407"/>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21" name="Line Callout 2 20"/>
          <p:cNvSpPr/>
          <p:nvPr/>
        </p:nvSpPr>
        <p:spPr>
          <a:xfrm>
            <a:off x="4689650" y="3780840"/>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22" name="Line Callout 2 21"/>
          <p:cNvSpPr/>
          <p:nvPr/>
        </p:nvSpPr>
        <p:spPr>
          <a:xfrm>
            <a:off x="6810828" y="4398418"/>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a:t>
            </a:r>
          </a:p>
        </p:txBody>
      </p:sp>
    </p:spTree>
    <p:extLst>
      <p:ext uri="{BB962C8B-B14F-4D97-AF65-F5344CB8AC3E}">
        <p14:creationId xmlns:p14="http://schemas.microsoft.com/office/powerpoint/2010/main" val="2621997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Libraries we need</a:t>
            </a:r>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580861477"/>
              </p:ext>
            </p:extLst>
          </p:nvPr>
        </p:nvGraphicFramePr>
        <p:xfrm>
          <a:off x="357188" y="1079500"/>
          <a:ext cx="8429626" cy="1112520"/>
        </p:xfrm>
        <a:graphic>
          <a:graphicData uri="http://schemas.openxmlformats.org/drawingml/2006/table">
            <a:tbl>
              <a:tblPr firstRow="1" bandRow="1">
                <a:tableStyleId>{69012ECD-51FC-41F1-AA8D-1B2483CD663E}</a:tableStyleId>
              </a:tblPr>
              <a:tblGrid>
                <a:gridCol w="4214813">
                  <a:extLst>
                    <a:ext uri="{9D8B030D-6E8A-4147-A177-3AD203B41FA5}">
                      <a16:colId xmlns:a16="http://schemas.microsoft.com/office/drawing/2014/main" val="20000"/>
                    </a:ext>
                  </a:extLst>
                </a:gridCol>
                <a:gridCol w="4214813">
                  <a:extLst>
                    <a:ext uri="{9D8B030D-6E8A-4147-A177-3AD203B41FA5}">
                      <a16:colId xmlns:a16="http://schemas.microsoft.com/office/drawing/2014/main" val="20001"/>
                    </a:ext>
                  </a:extLst>
                </a:gridCol>
              </a:tblGrid>
              <a:tr h="370840">
                <a:tc>
                  <a:txBody>
                    <a:bodyPr/>
                    <a:lstStyle/>
                    <a:p>
                      <a:r>
                        <a:rPr lang="en-US" sz="1600" b="0" dirty="0">
                          <a:solidFill>
                            <a:schemeClr val="tx1"/>
                          </a:solidFill>
                          <a:latin typeface="+mn-lt"/>
                        </a:rPr>
                        <a:t>Package</a:t>
                      </a:r>
                    </a:p>
                  </a:txBody>
                  <a:tcPr/>
                </a:tc>
                <a:tc>
                  <a:txBody>
                    <a:bodyPr/>
                    <a:lstStyle/>
                    <a:p>
                      <a:r>
                        <a:rPr lang="en-US" sz="1600" b="0" dirty="0">
                          <a:solidFill>
                            <a:schemeClr val="tx1"/>
                          </a:solidFill>
                          <a:latin typeface="+mn-lt"/>
                        </a:rPr>
                        <a:t>Artifact ID</a:t>
                      </a:r>
                    </a:p>
                  </a:txBody>
                  <a:tcPr/>
                </a:tc>
                <a:extLst>
                  <a:ext uri="{0D108BD9-81ED-4DB2-BD59-A6C34878D82A}">
                    <a16:rowId xmlns:a16="http://schemas.microsoft.com/office/drawing/2014/main" val="10000"/>
                  </a:ext>
                </a:extLst>
              </a:tr>
              <a:tr h="370840">
                <a:tc>
                  <a:txBody>
                    <a:bodyPr/>
                    <a:lstStyle/>
                    <a:p>
                      <a:r>
                        <a:rPr lang="en-US" sz="1600" dirty="0">
                          <a:latin typeface="+mj-lt"/>
                        </a:rPr>
                        <a:t>org.apache.spark:spark-core_2.11:2.2.1</a:t>
                      </a:r>
                    </a:p>
                  </a:txBody>
                  <a:tcPr/>
                </a:tc>
                <a:tc>
                  <a:txBody>
                    <a:bodyPr/>
                    <a:lstStyle/>
                    <a:p>
                      <a:r>
                        <a:rPr lang="en-US" sz="1600" dirty="0">
                          <a:latin typeface="+mj-lt"/>
                        </a:rPr>
                        <a:t>spark-core_2.11</a:t>
                      </a:r>
                    </a:p>
                  </a:txBody>
                  <a:tcPr/>
                </a:tc>
                <a:extLst>
                  <a:ext uri="{0D108BD9-81ED-4DB2-BD59-A6C34878D82A}">
                    <a16:rowId xmlns:a16="http://schemas.microsoft.com/office/drawing/2014/main" val="10001"/>
                  </a:ext>
                </a:extLst>
              </a:tr>
              <a:tr h="370840">
                <a:tc>
                  <a:txBody>
                    <a:bodyPr/>
                    <a:lstStyle/>
                    <a:p>
                      <a:r>
                        <a:rPr lang="en-US" sz="1600" dirty="0">
                          <a:latin typeface="+mj-lt"/>
                        </a:rPr>
                        <a:t>org.apache.spark:spark-sql_2.11:2.2.1</a:t>
                      </a:r>
                    </a:p>
                  </a:txBody>
                  <a:tcPr/>
                </a:tc>
                <a:tc>
                  <a:txBody>
                    <a:bodyPr/>
                    <a:lstStyle/>
                    <a:p>
                      <a:r>
                        <a:rPr lang="en-US" sz="1600" dirty="0">
                          <a:latin typeface="+mj-lt"/>
                        </a:rPr>
                        <a:t>spark-sql_2.11</a:t>
                      </a:r>
                    </a:p>
                  </a:txBody>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4"/>
          </p:nvPr>
        </p:nvSpPr>
        <p:spPr/>
        <p:txBody>
          <a:bodyPr/>
          <a:lstStyle/>
          <a:p>
            <a:fld id="{3A707DD9-E92B-45E8-BE0A-E6B2EDF345EB}" type="slidenum">
              <a:rPr lang="en-US" smtClean="0"/>
              <a:pPr/>
              <a:t>37</a:t>
            </a:fld>
            <a:endParaRPr lang="en-US" dirty="0"/>
          </a:p>
        </p:txBody>
      </p:sp>
    </p:spTree>
    <p:extLst>
      <p:ext uri="{BB962C8B-B14F-4D97-AF65-F5344CB8AC3E}">
        <p14:creationId xmlns:p14="http://schemas.microsoft.com/office/powerpoint/2010/main" val="8841461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Hello World a Spark Way</a:t>
            </a:r>
          </a:p>
        </p:txBody>
      </p:sp>
      <p:sp>
        <p:nvSpPr>
          <p:cNvPr id="5" name="Slide Number Placeholder 4"/>
          <p:cNvSpPr>
            <a:spLocks noGrp="1"/>
          </p:cNvSpPr>
          <p:nvPr>
            <p:ph type="sldNum" sz="quarter" idx="4"/>
          </p:nvPr>
        </p:nvSpPr>
        <p:spPr/>
        <p:txBody>
          <a:bodyPr/>
          <a:lstStyle/>
          <a:p>
            <a:fld id="{3A707DD9-E92B-45E8-BE0A-E6B2EDF345EB}" type="slidenum">
              <a:rPr lang="en-US" smtClean="0"/>
              <a:pPr/>
              <a:t>38</a:t>
            </a:fld>
            <a:endParaRPr lang="en-US" dirty="0"/>
          </a:p>
        </p:txBody>
      </p:sp>
      <p:sp>
        <p:nvSpPr>
          <p:cNvPr id="8" name="Rectangle 1"/>
          <p:cNvSpPr>
            <a:spLocks noChangeArrowheads="1"/>
          </p:cNvSpPr>
          <p:nvPr/>
        </p:nvSpPr>
        <p:spPr bwMode="auto">
          <a:xfrm>
            <a:off x="623556" y="1293663"/>
            <a:ext cx="3520756" cy="2800767"/>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package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com.epam.sample.spark</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import required spark classes</a:t>
            </a:r>
            <a:b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org.apache.spark.{SparkConf, SparkContext}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define main method (Spark entry point)</a:t>
            </a:r>
            <a:b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object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HelloSpark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main(args: Array[</a:t>
            </a:r>
            <a:r>
              <a:rPr kumimoji="0" lang="en-US" altLang="en-US" sz="800" b="0" i="0" u="none" strike="noStrike" cap="none" normalizeH="0" baseline="0" dirty="0">
                <a:ln>
                  <a:noFill/>
                </a:ln>
                <a:solidFill>
                  <a:srgbClr val="20999D"/>
                </a:solidFill>
                <a:effectLst/>
                <a:latin typeface="Courier New" panose="02070309020205020404" pitchFamily="49" charset="0"/>
                <a:cs typeface="Courier New" panose="02070309020205020404" pitchFamily="49" charset="0"/>
              </a:rPr>
              <a:t>String</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initialise spark context</a:t>
            </a:r>
            <a:b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conf =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SparkConf()</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.setAppName(</a:t>
            </a:r>
            <a:r>
              <a:rPr kumimoji="0" lang="en-US" altLang="en-US" sz="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"HelloSpark"</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.setMaster(</a:t>
            </a:r>
            <a:r>
              <a:rPr kumimoji="0" lang="en-US" altLang="en-US" sz="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"local[*]"</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 =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SparkContext(conf)</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do stuff</a:t>
            </a:r>
            <a:b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8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"Hello, Spark world!"</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terminate spark context</a:t>
            </a:r>
            <a:b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sc.stop</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DE43C464-DA89-4616-A110-4BAFF297415C}"/>
              </a:ext>
            </a:extLst>
          </p:cNvPr>
          <p:cNvPicPr>
            <a:picLocks noChangeAspect="1"/>
          </p:cNvPicPr>
          <p:nvPr/>
        </p:nvPicPr>
        <p:blipFill>
          <a:blip r:embed="rId3">
            <a:duotone>
              <a:schemeClr val="accent5">
                <a:shade val="45000"/>
                <a:satMod val="135000"/>
              </a:schemeClr>
              <a:prstClr val="white"/>
            </a:duotone>
          </a:blip>
          <a:stretch>
            <a:fillRect/>
          </a:stretch>
        </p:blipFill>
        <p:spPr>
          <a:xfrm>
            <a:off x="5286647" y="1287306"/>
            <a:ext cx="2813480" cy="2813480"/>
          </a:xfrm>
          <a:prstGeom prst="rect">
            <a:avLst/>
          </a:prstGeom>
        </p:spPr>
      </p:pic>
    </p:spTree>
    <p:extLst>
      <p:ext uri="{BB962C8B-B14F-4D97-AF65-F5344CB8AC3E}">
        <p14:creationId xmlns:p14="http://schemas.microsoft.com/office/powerpoint/2010/main" val="33106193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Setup validation</a:t>
            </a:r>
          </a:p>
        </p:txBody>
      </p:sp>
      <p:sp>
        <p:nvSpPr>
          <p:cNvPr id="5" name="Slide Number Placeholder 4"/>
          <p:cNvSpPr>
            <a:spLocks noGrp="1"/>
          </p:cNvSpPr>
          <p:nvPr>
            <p:ph type="sldNum" sz="quarter" idx="4"/>
          </p:nvPr>
        </p:nvSpPr>
        <p:spPr/>
        <p:txBody>
          <a:bodyPr/>
          <a:lstStyle/>
          <a:p>
            <a:fld id="{3A707DD9-E92B-45E8-BE0A-E6B2EDF345EB}" type="slidenum">
              <a:rPr lang="en-US" smtClean="0"/>
              <a:pPr/>
              <a:t>39</a:t>
            </a:fld>
            <a:endParaRPr lang="en-US" dirty="0"/>
          </a:p>
        </p:txBody>
      </p:sp>
      <p:pic>
        <p:nvPicPr>
          <p:cNvPr id="8" name="Content Placeholder 7"/>
          <p:cNvPicPr>
            <a:picLocks noGrp="1" noChangeAspect="1"/>
          </p:cNvPicPr>
          <p:nvPr>
            <p:ph sz="quarter" idx="10"/>
          </p:nvPr>
        </p:nvPicPr>
        <p:blipFill>
          <a:blip r:embed="rId3"/>
          <a:stretch>
            <a:fillRect/>
          </a:stretch>
        </p:blipFill>
        <p:spPr>
          <a:xfrm>
            <a:off x="1313707" y="1079500"/>
            <a:ext cx="6516586" cy="3397250"/>
          </a:xfrm>
          <a:prstGeom prst="rect">
            <a:avLst/>
          </a:prstGeom>
        </p:spPr>
      </p:pic>
      <p:sp>
        <p:nvSpPr>
          <p:cNvPr id="9" name="Rectangle 8"/>
          <p:cNvSpPr/>
          <p:nvPr/>
        </p:nvSpPr>
        <p:spPr>
          <a:xfrm>
            <a:off x="1313707" y="3467947"/>
            <a:ext cx="1226293" cy="94826"/>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ABAB0A9-D2F6-423F-B6AA-1382F93101F8}"/>
              </a:ext>
            </a:extLst>
          </p:cNvPr>
          <p:cNvSpPr/>
          <p:nvPr/>
        </p:nvSpPr>
        <p:spPr>
          <a:xfrm>
            <a:off x="1175657" y="975360"/>
            <a:ext cx="6836229" cy="3657600"/>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305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BE2445-C7B1-1341-98AA-78141A35008C}"/>
              </a:ext>
            </a:extLst>
          </p:cNvPr>
          <p:cNvSpPr>
            <a:spLocks noGrp="1"/>
          </p:cNvSpPr>
          <p:nvPr>
            <p:ph type="title"/>
          </p:nvPr>
        </p:nvSpPr>
        <p:spPr/>
        <p:txBody>
          <a:bodyPr/>
          <a:lstStyle/>
          <a:p>
            <a:r>
              <a:rPr lang="en-US" dirty="0"/>
              <a:t>What is Spark?</a:t>
            </a:r>
          </a:p>
        </p:txBody>
      </p:sp>
      <p:sp>
        <p:nvSpPr>
          <p:cNvPr id="7" name="Content Placeholder 6">
            <a:extLst>
              <a:ext uri="{FF2B5EF4-FFF2-40B4-BE49-F238E27FC236}">
                <a16:creationId xmlns:a16="http://schemas.microsoft.com/office/drawing/2014/main" id="{DEA9E3DB-48E5-A541-A6ED-3A21E6CC040C}"/>
              </a:ext>
            </a:extLst>
          </p:cNvPr>
          <p:cNvSpPr>
            <a:spLocks noGrp="1"/>
          </p:cNvSpPr>
          <p:nvPr>
            <p:ph sz="quarter" idx="10"/>
          </p:nvPr>
        </p:nvSpPr>
        <p:spPr>
          <a:xfrm>
            <a:off x="360364" y="1160982"/>
            <a:ext cx="8429625" cy="3397250"/>
          </a:xfrm>
        </p:spPr>
        <p:txBody>
          <a:bodyPr/>
          <a:lstStyle/>
          <a:p>
            <a:pPr marL="274320" indent="-274320">
              <a:lnSpc>
                <a:spcPct val="100000"/>
              </a:lnSpc>
              <a:spcBef>
                <a:spcPts val="0"/>
              </a:spcBef>
              <a:spcAft>
                <a:spcPts val="1200"/>
              </a:spcAft>
              <a:buClr>
                <a:schemeClr val="accent1"/>
              </a:buClr>
            </a:pPr>
            <a:r>
              <a:rPr lang="en-US" sz="1600" dirty="0"/>
              <a:t>Spark is a fast growing and general engine for large-scale data processing</a:t>
            </a:r>
          </a:p>
          <a:p>
            <a:pPr marL="274320" indent="-274320">
              <a:lnSpc>
                <a:spcPct val="100000"/>
              </a:lnSpc>
              <a:spcBef>
                <a:spcPts val="0"/>
              </a:spcBef>
              <a:spcAft>
                <a:spcPts val="1200"/>
              </a:spcAft>
              <a:buClr>
                <a:schemeClr val="accent1"/>
              </a:buClr>
            </a:pPr>
            <a:r>
              <a:rPr lang="en-US" sz="1600" dirty="0"/>
              <a:t>Up to 100x faster than MapReduce</a:t>
            </a:r>
            <a:endParaRPr lang="hu-HU" sz="1600" dirty="0"/>
          </a:p>
          <a:p>
            <a:pPr marL="274320" indent="-274320">
              <a:lnSpc>
                <a:spcPct val="100000"/>
              </a:lnSpc>
              <a:spcBef>
                <a:spcPts val="0"/>
              </a:spcBef>
              <a:spcAft>
                <a:spcPts val="1200"/>
              </a:spcAft>
              <a:buClr>
                <a:schemeClr val="accent1"/>
              </a:buClr>
            </a:pPr>
            <a:r>
              <a:rPr lang="en-US" sz="1600" dirty="0"/>
              <a:t>Runs on Hadoop, </a:t>
            </a:r>
            <a:r>
              <a:rPr lang="en-US" sz="1600" dirty="0" err="1"/>
              <a:t>Mesos</a:t>
            </a:r>
            <a:r>
              <a:rPr lang="en-US" sz="1600" dirty="0"/>
              <a:t>, standalone, or in the cloud</a:t>
            </a:r>
            <a:endParaRPr lang="hu-HU" sz="1600" dirty="0"/>
          </a:p>
          <a:p>
            <a:pPr marL="274320" indent="-274320">
              <a:lnSpc>
                <a:spcPct val="100000"/>
              </a:lnSpc>
              <a:spcBef>
                <a:spcPts val="0"/>
              </a:spcBef>
              <a:spcAft>
                <a:spcPts val="1200"/>
              </a:spcAft>
              <a:buClr>
                <a:schemeClr val="accent1"/>
              </a:buClr>
            </a:pPr>
            <a:r>
              <a:rPr lang="en-US" sz="1600" dirty="0"/>
              <a:t>Support for many programming languages</a:t>
            </a:r>
            <a:endParaRPr lang="hu-HU" sz="1600" dirty="0"/>
          </a:p>
          <a:p>
            <a:pPr marL="274320" indent="-274320">
              <a:lnSpc>
                <a:spcPct val="100000"/>
              </a:lnSpc>
              <a:spcBef>
                <a:spcPts val="0"/>
              </a:spcBef>
              <a:spcAft>
                <a:spcPts val="1200"/>
              </a:spcAft>
              <a:buClr>
                <a:schemeClr val="accent1"/>
              </a:buClr>
            </a:pPr>
            <a:r>
              <a:rPr lang="en-US" sz="1600" dirty="0"/>
              <a:t>SQL, streaming, and complex analytics</a:t>
            </a:r>
          </a:p>
          <a:p>
            <a:pPr marL="274320" indent="-274320">
              <a:lnSpc>
                <a:spcPct val="100000"/>
              </a:lnSpc>
              <a:spcBef>
                <a:spcPts val="0"/>
              </a:spcBef>
              <a:spcAft>
                <a:spcPts val="1200"/>
              </a:spcAft>
              <a:buClr>
                <a:schemeClr val="accent1"/>
              </a:buClr>
            </a:pPr>
            <a:r>
              <a:rPr lang="en-US" sz="1600" dirty="0"/>
              <a:t>Multiple options and libraries</a:t>
            </a:r>
            <a:endParaRPr lang="hu-HU" sz="1600" dirty="0"/>
          </a:p>
          <a:p>
            <a:pPr>
              <a:buClr>
                <a:schemeClr val="accent1"/>
              </a:buClr>
            </a:pPr>
            <a:endParaRPr lang="en-US" dirty="0"/>
          </a:p>
        </p:txBody>
      </p:sp>
      <p:pic>
        <p:nvPicPr>
          <p:cNvPr id="4" name="Picture 3">
            <a:extLst>
              <a:ext uri="{FF2B5EF4-FFF2-40B4-BE49-F238E27FC236}">
                <a16:creationId xmlns:a16="http://schemas.microsoft.com/office/drawing/2014/main" id="{6B1756E7-AAD9-43E7-8311-DA2EE07066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6024" y="2455657"/>
            <a:ext cx="4577976" cy="2381978"/>
          </a:xfrm>
          <a:prstGeom prst="rect">
            <a:avLst/>
          </a:prstGeom>
        </p:spPr>
      </p:pic>
    </p:spTree>
    <p:extLst>
      <p:ext uri="{BB962C8B-B14F-4D97-AF65-F5344CB8AC3E}">
        <p14:creationId xmlns:p14="http://schemas.microsoft.com/office/powerpoint/2010/main" val="3711491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REPL</a:t>
            </a:r>
          </a:p>
        </p:txBody>
      </p:sp>
      <p:sp>
        <p:nvSpPr>
          <p:cNvPr id="5" name="Slide Number Placeholder 4"/>
          <p:cNvSpPr>
            <a:spLocks noGrp="1"/>
          </p:cNvSpPr>
          <p:nvPr>
            <p:ph type="sldNum" sz="quarter" idx="4"/>
          </p:nvPr>
        </p:nvSpPr>
        <p:spPr/>
        <p:txBody>
          <a:bodyPr/>
          <a:lstStyle/>
          <a:p>
            <a:fld id="{3A707DD9-E92B-45E8-BE0A-E6B2EDF345EB}" type="slidenum">
              <a:rPr lang="en-US" smtClean="0"/>
              <a:pPr/>
              <a:t>40</a:t>
            </a:fld>
            <a:endParaRPr lang="en-US" dirty="0"/>
          </a:p>
        </p:txBody>
      </p:sp>
      <p:pic>
        <p:nvPicPr>
          <p:cNvPr id="7" name="Content Placeholder 3">
            <a:extLst>
              <a:ext uri="{FF2B5EF4-FFF2-40B4-BE49-F238E27FC236}">
                <a16:creationId xmlns:a16="http://schemas.microsoft.com/office/drawing/2014/main" id="{361532ED-9256-47BB-AD83-887838C94CA8}"/>
              </a:ext>
            </a:extLst>
          </p:cNvPr>
          <p:cNvPicPr>
            <a:picLocks noChangeAspect="1"/>
          </p:cNvPicPr>
          <p:nvPr/>
        </p:nvPicPr>
        <p:blipFill>
          <a:blip r:embed="rId3"/>
          <a:stretch>
            <a:fillRect/>
          </a:stretch>
        </p:blipFill>
        <p:spPr>
          <a:xfrm>
            <a:off x="1347788" y="1103842"/>
            <a:ext cx="6448425" cy="3419475"/>
          </a:xfrm>
          <a:prstGeom prst="rect">
            <a:avLst/>
          </a:prstGeom>
        </p:spPr>
      </p:pic>
      <p:sp>
        <p:nvSpPr>
          <p:cNvPr id="2" name="Rectangle 1">
            <a:extLst>
              <a:ext uri="{FF2B5EF4-FFF2-40B4-BE49-F238E27FC236}">
                <a16:creationId xmlns:a16="http://schemas.microsoft.com/office/drawing/2014/main" id="{9FFBD356-EC15-4BFB-96A7-B71233B994B1}"/>
              </a:ext>
            </a:extLst>
          </p:cNvPr>
          <p:cNvSpPr/>
          <p:nvPr/>
        </p:nvSpPr>
        <p:spPr>
          <a:xfrm>
            <a:off x="1254034" y="1010194"/>
            <a:ext cx="6662057" cy="3631475"/>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6684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Spark Distribution</a:t>
            </a:r>
          </a:p>
        </p:txBody>
      </p:sp>
      <p:sp>
        <p:nvSpPr>
          <p:cNvPr id="3" name="Slide Number Placeholder 2"/>
          <p:cNvSpPr>
            <a:spLocks noGrp="1"/>
          </p:cNvSpPr>
          <p:nvPr>
            <p:ph type="sldNum" sz="quarter" idx="4"/>
          </p:nvPr>
        </p:nvSpPr>
        <p:spPr/>
        <p:txBody>
          <a:bodyPr/>
          <a:lstStyle/>
          <a:p>
            <a:fld id="{3A707DD9-E92B-45E8-BE0A-E6B2EDF345EB}" type="slidenum">
              <a:rPr lang="en-US" smtClean="0"/>
              <a:pPr/>
              <a:t>41</a:t>
            </a:fld>
            <a:endParaRPr lang="en-US" dirty="0"/>
          </a:p>
        </p:txBody>
      </p:sp>
      <p:pic>
        <p:nvPicPr>
          <p:cNvPr id="5" name="Content Placeholder 4"/>
          <p:cNvPicPr>
            <a:picLocks noGrp="1" noChangeAspect="1"/>
          </p:cNvPicPr>
          <p:nvPr>
            <p:ph sz="quarter" idx="10"/>
          </p:nvPr>
        </p:nvPicPr>
        <p:blipFill>
          <a:blip r:embed="rId3"/>
          <a:stretch>
            <a:fillRect/>
          </a:stretch>
        </p:blipFill>
        <p:spPr>
          <a:xfrm>
            <a:off x="1212693" y="1079500"/>
            <a:ext cx="6718615" cy="3397250"/>
          </a:xfrm>
          <a:prstGeom prst="rect">
            <a:avLst/>
          </a:prstGeom>
        </p:spPr>
      </p:pic>
    </p:spTree>
    <p:extLst>
      <p:ext uri="{BB962C8B-B14F-4D97-AF65-F5344CB8AC3E}">
        <p14:creationId xmlns:p14="http://schemas.microsoft.com/office/powerpoint/2010/main" val="40718643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distribution installation</a:t>
            </a:r>
          </a:p>
        </p:txBody>
      </p:sp>
      <p:sp>
        <p:nvSpPr>
          <p:cNvPr id="5" name="Slide Number Placeholder 4"/>
          <p:cNvSpPr>
            <a:spLocks noGrp="1"/>
          </p:cNvSpPr>
          <p:nvPr>
            <p:ph type="sldNum" sz="quarter" idx="4"/>
          </p:nvPr>
        </p:nvSpPr>
        <p:spPr/>
        <p:txBody>
          <a:bodyPr/>
          <a:lstStyle/>
          <a:p>
            <a:fld id="{3A707DD9-E92B-45E8-BE0A-E6B2EDF345EB}" type="slidenum">
              <a:rPr lang="en-US" smtClean="0"/>
              <a:pPr/>
              <a:t>42</a:t>
            </a:fld>
            <a:endParaRPr lang="en-US" dirty="0"/>
          </a:p>
        </p:txBody>
      </p:sp>
      <p:pic>
        <p:nvPicPr>
          <p:cNvPr id="7" name="Picture 6">
            <a:extLst>
              <a:ext uri="{FF2B5EF4-FFF2-40B4-BE49-F238E27FC236}">
                <a16:creationId xmlns:a16="http://schemas.microsoft.com/office/drawing/2014/main" id="{CEC02809-E4DC-45EC-BE43-A2F83F5AC7F4}"/>
              </a:ext>
            </a:extLst>
          </p:cNvPr>
          <p:cNvPicPr>
            <a:picLocks noChangeAspect="1"/>
          </p:cNvPicPr>
          <p:nvPr/>
        </p:nvPicPr>
        <p:blipFill>
          <a:blip r:embed="rId3"/>
          <a:stretch>
            <a:fillRect/>
          </a:stretch>
        </p:blipFill>
        <p:spPr>
          <a:xfrm>
            <a:off x="5703613" y="993290"/>
            <a:ext cx="2600494" cy="1114497"/>
          </a:xfrm>
          <a:prstGeom prst="rect">
            <a:avLst/>
          </a:prstGeom>
          <a:ln w="19050">
            <a:solidFill>
              <a:schemeClr val="accent1">
                <a:lumMod val="50000"/>
              </a:schemeClr>
            </a:solidFill>
          </a:ln>
        </p:spPr>
      </p:pic>
      <p:pic>
        <p:nvPicPr>
          <p:cNvPr id="8" name="Picture 7">
            <a:extLst>
              <a:ext uri="{FF2B5EF4-FFF2-40B4-BE49-F238E27FC236}">
                <a16:creationId xmlns:a16="http://schemas.microsoft.com/office/drawing/2014/main" id="{0C26FB1F-0991-400B-950D-8B78EC67828F}"/>
              </a:ext>
            </a:extLst>
          </p:cNvPr>
          <p:cNvPicPr>
            <a:picLocks noChangeAspect="1"/>
          </p:cNvPicPr>
          <p:nvPr/>
        </p:nvPicPr>
        <p:blipFill>
          <a:blip r:embed="rId4"/>
          <a:stretch>
            <a:fillRect/>
          </a:stretch>
        </p:blipFill>
        <p:spPr>
          <a:xfrm>
            <a:off x="5703613" y="2393920"/>
            <a:ext cx="2600494" cy="1114497"/>
          </a:xfrm>
          <a:prstGeom prst="rect">
            <a:avLst/>
          </a:prstGeom>
          <a:ln w="19050">
            <a:solidFill>
              <a:schemeClr val="accent1">
                <a:lumMod val="50000"/>
              </a:schemeClr>
            </a:solidFill>
          </a:ln>
        </p:spPr>
      </p:pic>
      <p:pic>
        <p:nvPicPr>
          <p:cNvPr id="9" name="Content Placeholder 14">
            <a:extLst>
              <a:ext uri="{FF2B5EF4-FFF2-40B4-BE49-F238E27FC236}">
                <a16:creationId xmlns:a16="http://schemas.microsoft.com/office/drawing/2014/main" id="{1A2EE1C2-3F07-4E90-9ABE-5E259A2BE12D}"/>
              </a:ext>
            </a:extLst>
          </p:cNvPr>
          <p:cNvPicPr>
            <a:picLocks noChangeAspect="1"/>
          </p:cNvPicPr>
          <p:nvPr/>
        </p:nvPicPr>
        <p:blipFill>
          <a:blip r:embed="rId5"/>
          <a:stretch>
            <a:fillRect/>
          </a:stretch>
        </p:blipFill>
        <p:spPr>
          <a:xfrm>
            <a:off x="723190" y="993290"/>
            <a:ext cx="3951998" cy="3449847"/>
          </a:xfrm>
          <a:prstGeom prst="rect">
            <a:avLst/>
          </a:prstGeom>
          <a:ln w="19050">
            <a:solidFill>
              <a:schemeClr val="accent1">
                <a:lumMod val="50000"/>
              </a:schemeClr>
            </a:solidFill>
          </a:ln>
        </p:spPr>
      </p:pic>
      <p:sp>
        <p:nvSpPr>
          <p:cNvPr id="13" name="Line Callout 2 12"/>
          <p:cNvSpPr/>
          <p:nvPr/>
        </p:nvSpPr>
        <p:spPr>
          <a:xfrm>
            <a:off x="454912" y="1210236"/>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sp>
        <p:nvSpPr>
          <p:cNvPr id="14" name="Line Callout 2 13"/>
          <p:cNvSpPr/>
          <p:nvPr/>
        </p:nvSpPr>
        <p:spPr>
          <a:xfrm>
            <a:off x="5441490" y="1228462"/>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sp>
        <p:nvSpPr>
          <p:cNvPr id="15" name="Line Callout 2 14"/>
          <p:cNvSpPr/>
          <p:nvPr/>
        </p:nvSpPr>
        <p:spPr>
          <a:xfrm>
            <a:off x="5441490" y="2606439"/>
            <a:ext cx="182880" cy="146752"/>
          </a:xfrm>
          <a:prstGeom prst="borderCallout2">
            <a:avLst>
              <a:gd name="adj1" fmla="val 13124"/>
              <a:gd name="adj2" fmla="val 110417"/>
              <a:gd name="adj3" fmla="val 9519"/>
              <a:gd name="adj4" fmla="val 124074"/>
              <a:gd name="adj5" fmla="val -72120"/>
              <a:gd name="adj6" fmla="val 164444"/>
            </a:avLst>
          </a:prstGeom>
          <a:solidFill>
            <a:schemeClr val="bg1"/>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Tree>
    <p:extLst>
      <p:ext uri="{BB962C8B-B14F-4D97-AF65-F5344CB8AC3E}">
        <p14:creationId xmlns:p14="http://schemas.microsoft.com/office/powerpoint/2010/main" val="3130321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Spark CLI</a:t>
            </a:r>
          </a:p>
        </p:txBody>
      </p:sp>
      <p:sp>
        <p:nvSpPr>
          <p:cNvPr id="3" name="Slide Number Placeholder 2"/>
          <p:cNvSpPr>
            <a:spLocks noGrp="1"/>
          </p:cNvSpPr>
          <p:nvPr>
            <p:ph type="sldNum" sz="quarter" idx="4"/>
          </p:nvPr>
        </p:nvSpPr>
        <p:spPr/>
        <p:txBody>
          <a:bodyPr/>
          <a:lstStyle/>
          <a:p>
            <a:fld id="{3A707DD9-E92B-45E8-BE0A-E6B2EDF345EB}" type="slidenum">
              <a:rPr lang="en-US" smtClean="0"/>
              <a:pPr/>
              <a:t>43</a:t>
            </a:fld>
            <a:endParaRPr lang="en-US" dirty="0"/>
          </a:p>
        </p:txBody>
      </p:sp>
      <p:pic>
        <p:nvPicPr>
          <p:cNvPr id="4" name="Content Placeholder 3">
            <a:extLst>
              <a:ext uri="{FF2B5EF4-FFF2-40B4-BE49-F238E27FC236}">
                <a16:creationId xmlns:a16="http://schemas.microsoft.com/office/drawing/2014/main" id="{642475AE-BEA8-4AD0-B2E5-A83267DEEB02}"/>
              </a:ext>
            </a:extLst>
          </p:cNvPr>
          <p:cNvPicPr>
            <a:picLocks noChangeAspect="1"/>
          </p:cNvPicPr>
          <p:nvPr/>
        </p:nvPicPr>
        <p:blipFill>
          <a:blip r:embed="rId3"/>
          <a:stretch>
            <a:fillRect/>
          </a:stretch>
        </p:blipFill>
        <p:spPr>
          <a:xfrm>
            <a:off x="644519" y="1215334"/>
            <a:ext cx="4472055" cy="2926323"/>
          </a:xfrm>
          <a:prstGeom prst="rect">
            <a:avLst/>
          </a:prstGeom>
        </p:spPr>
      </p:pic>
      <p:pic>
        <p:nvPicPr>
          <p:cNvPr id="5" name="Picture 4">
            <a:extLst>
              <a:ext uri="{FF2B5EF4-FFF2-40B4-BE49-F238E27FC236}">
                <a16:creationId xmlns:a16="http://schemas.microsoft.com/office/drawing/2014/main" id="{36DBA53F-C32D-4807-88EE-4969B52BD6AE}"/>
              </a:ext>
            </a:extLst>
          </p:cNvPr>
          <p:cNvPicPr>
            <a:picLocks noChangeAspect="1"/>
          </p:cNvPicPr>
          <p:nvPr/>
        </p:nvPicPr>
        <p:blipFill>
          <a:blip r:embed="rId4">
            <a:duotone>
              <a:schemeClr val="accent5">
                <a:shade val="45000"/>
                <a:satMod val="135000"/>
              </a:schemeClr>
              <a:prstClr val="white"/>
            </a:duotone>
          </a:blip>
          <a:stretch>
            <a:fillRect/>
          </a:stretch>
        </p:blipFill>
        <p:spPr>
          <a:xfrm>
            <a:off x="5815082" y="1418017"/>
            <a:ext cx="2520956" cy="2520956"/>
          </a:xfrm>
          <a:prstGeom prst="rect">
            <a:avLst/>
          </a:prstGeom>
        </p:spPr>
      </p:pic>
    </p:spTree>
    <p:extLst>
      <p:ext uri="{BB962C8B-B14F-4D97-AF65-F5344CB8AC3E}">
        <p14:creationId xmlns:p14="http://schemas.microsoft.com/office/powerpoint/2010/main" val="22576391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Spark UI</a:t>
            </a:r>
          </a:p>
        </p:txBody>
      </p:sp>
      <p:sp>
        <p:nvSpPr>
          <p:cNvPr id="3" name="Slide Number Placeholder 2"/>
          <p:cNvSpPr>
            <a:spLocks noGrp="1"/>
          </p:cNvSpPr>
          <p:nvPr>
            <p:ph type="sldNum" sz="quarter" idx="4"/>
          </p:nvPr>
        </p:nvSpPr>
        <p:spPr/>
        <p:txBody>
          <a:bodyPr/>
          <a:lstStyle/>
          <a:p>
            <a:fld id="{3A707DD9-E92B-45E8-BE0A-E6B2EDF345EB}" type="slidenum">
              <a:rPr lang="en-US" smtClean="0"/>
              <a:pPr/>
              <a:t>44</a:t>
            </a:fld>
            <a:endParaRPr lang="en-US" dirty="0"/>
          </a:p>
        </p:txBody>
      </p:sp>
      <p:pic>
        <p:nvPicPr>
          <p:cNvPr id="7" name="Content Placeholder 3">
            <a:extLst>
              <a:ext uri="{FF2B5EF4-FFF2-40B4-BE49-F238E27FC236}">
                <a16:creationId xmlns:a16="http://schemas.microsoft.com/office/drawing/2014/main" id="{83F93A32-E43B-4E58-A153-3E289010ABFF}"/>
              </a:ext>
            </a:extLst>
          </p:cNvPr>
          <p:cNvPicPr>
            <a:picLocks noGrp="1" noChangeAspect="1"/>
          </p:cNvPicPr>
          <p:nvPr>
            <p:ph sz="quarter" idx="10"/>
          </p:nvPr>
        </p:nvPicPr>
        <p:blipFill>
          <a:blip r:embed="rId3"/>
          <a:stretch>
            <a:fillRect/>
          </a:stretch>
        </p:blipFill>
        <p:spPr>
          <a:xfrm>
            <a:off x="452244" y="1315176"/>
            <a:ext cx="8239512" cy="2925898"/>
          </a:xfrm>
          <a:prstGeom prst="rect">
            <a:avLst/>
          </a:prstGeom>
        </p:spPr>
      </p:pic>
      <p:sp>
        <p:nvSpPr>
          <p:cNvPr id="2" name="Rectangle 1">
            <a:extLst>
              <a:ext uri="{FF2B5EF4-FFF2-40B4-BE49-F238E27FC236}">
                <a16:creationId xmlns:a16="http://schemas.microsoft.com/office/drawing/2014/main" id="{D33CFB22-A953-4E9C-910F-8B221FA8673A}"/>
              </a:ext>
            </a:extLst>
          </p:cNvPr>
          <p:cNvSpPr/>
          <p:nvPr/>
        </p:nvSpPr>
        <p:spPr>
          <a:xfrm>
            <a:off x="360364" y="1193074"/>
            <a:ext cx="8426449" cy="3161212"/>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1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7" name="Slide Number Placeholder 6"/>
          <p:cNvSpPr>
            <a:spLocks noGrp="1"/>
          </p:cNvSpPr>
          <p:nvPr>
            <p:ph type="sldNum" sz="quarter" idx="4"/>
          </p:nvPr>
        </p:nvSpPr>
        <p:spPr/>
        <p:txBody>
          <a:bodyPr/>
          <a:lstStyle/>
          <a:p>
            <a:fld id="{3A707DD9-E92B-45E8-BE0A-E6B2EDF345EB}" type="slidenum">
              <a:rPr lang="en-US" smtClean="0"/>
              <a:pPr/>
              <a:t>45</a:t>
            </a:fld>
            <a:endParaRPr lang="en-US" dirty="0"/>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936848" y="1079500"/>
            <a:ext cx="7270305" cy="3397250"/>
          </a:xfrm>
        </p:spPr>
      </p:pic>
    </p:spTree>
    <p:extLst>
      <p:ext uri="{BB962C8B-B14F-4D97-AF65-F5344CB8AC3E}">
        <p14:creationId xmlns:p14="http://schemas.microsoft.com/office/powerpoint/2010/main" val="6918456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05D658EF-7622-40C7-B722-D43A3DF539A8}"/>
              </a:ext>
            </a:extLst>
          </p:cNvPr>
          <p:cNvSpPr>
            <a:spLocks noGrp="1"/>
          </p:cNvSpPr>
          <p:nvPr>
            <p:ph type="title"/>
          </p:nvPr>
        </p:nvSpPr>
        <p:spPr>
          <a:xfrm>
            <a:off x="1780954" y="1961659"/>
            <a:ext cx="5582093" cy="1220182"/>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lstStyle/>
          <a:p>
            <a:r>
              <a:rPr lang="en-US" sz="2000" dirty="0"/>
              <a:t>RDD and its operations</a:t>
            </a:r>
            <a:endParaRPr lang="en-US" sz="2000" cap="none" dirty="0"/>
          </a:p>
        </p:txBody>
      </p:sp>
    </p:spTree>
    <p:extLst>
      <p:ext uri="{BB962C8B-B14F-4D97-AF65-F5344CB8AC3E}">
        <p14:creationId xmlns:p14="http://schemas.microsoft.com/office/powerpoint/2010/main" val="1280213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RDD?</a:t>
            </a:r>
          </a:p>
        </p:txBody>
      </p:sp>
      <p:sp>
        <p:nvSpPr>
          <p:cNvPr id="4" name="Content Placeholder 3"/>
          <p:cNvSpPr>
            <a:spLocks noGrp="1"/>
          </p:cNvSpPr>
          <p:nvPr>
            <p:ph sz="quarter" idx="10"/>
          </p:nvPr>
        </p:nvSpPr>
        <p:spPr>
          <a:xfrm>
            <a:off x="360364" y="1157877"/>
            <a:ext cx="4065798" cy="3397250"/>
          </a:xfrm>
        </p:spPr>
        <p:txBody>
          <a:bodyPr/>
          <a:lstStyle/>
          <a:p>
            <a:pPr marL="0" indent="0">
              <a:buNone/>
            </a:pPr>
            <a:r>
              <a:rPr lang="en-US" sz="1400" dirty="0"/>
              <a:t>RDDs are fault-tolerant, parallel data structures that let users explicitly persist intermediate results in memory, control their partitioning to optimize data placement, and manipulate them using a rich set of operators.</a:t>
            </a:r>
          </a:p>
          <a:p>
            <a:pPr marL="0" indent="0">
              <a:buNone/>
            </a:pPr>
            <a:endParaRPr lang="en-US" sz="1400" dirty="0"/>
          </a:p>
        </p:txBody>
      </p:sp>
      <p:pic>
        <p:nvPicPr>
          <p:cNvPr id="8" name="Picture 7"/>
          <p:cNvPicPr>
            <a:picLocks noChangeAspect="1"/>
          </p:cNvPicPr>
          <p:nvPr/>
        </p:nvPicPr>
        <p:blipFill>
          <a:blip r:embed="rId3"/>
          <a:stretch>
            <a:fillRect/>
          </a:stretch>
        </p:blipFill>
        <p:spPr>
          <a:xfrm>
            <a:off x="6039009" y="626914"/>
            <a:ext cx="2467711" cy="4096173"/>
          </a:xfrm>
          <a:prstGeom prst="rect">
            <a:avLst/>
          </a:prstGeom>
        </p:spPr>
      </p:pic>
      <p:sp>
        <p:nvSpPr>
          <p:cNvPr id="9" name="Rounded Rectangular Callout 8"/>
          <p:cNvSpPr/>
          <p:nvPr/>
        </p:nvSpPr>
        <p:spPr>
          <a:xfrm>
            <a:off x="4868574" y="3121345"/>
            <a:ext cx="993647" cy="612648"/>
          </a:xfrm>
          <a:prstGeom prst="wedgeRoundRectCallout">
            <a:avLst>
              <a:gd name="adj1" fmla="val 206360"/>
              <a:gd name="adj2" fmla="val -1090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mj-lt"/>
              </a:rPr>
              <a:t>Parallel</a:t>
            </a:r>
          </a:p>
          <a:p>
            <a:pPr algn="ctr"/>
            <a:r>
              <a:rPr lang="en-US" sz="1200" dirty="0">
                <a:latin typeface="+mj-lt"/>
              </a:rPr>
              <a:t>Transform</a:t>
            </a:r>
          </a:p>
        </p:txBody>
      </p:sp>
      <p:sp>
        <p:nvSpPr>
          <p:cNvPr id="10" name="Rounded Rectangular Callout 9"/>
          <p:cNvSpPr/>
          <p:nvPr/>
        </p:nvSpPr>
        <p:spPr>
          <a:xfrm>
            <a:off x="4868574" y="1717660"/>
            <a:ext cx="993647" cy="612648"/>
          </a:xfrm>
          <a:prstGeom prst="wedgeRoundRectCallout">
            <a:avLst>
              <a:gd name="adj1" fmla="val 105456"/>
              <a:gd name="adj2" fmla="val -173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latin typeface="+mj-lt"/>
              </a:rPr>
              <a:t>RDD</a:t>
            </a:r>
            <a:endParaRPr lang="en-US" sz="1800" dirty="0">
              <a:latin typeface="+mj-lt"/>
            </a:endParaRPr>
          </a:p>
        </p:txBody>
      </p:sp>
    </p:spTree>
    <p:extLst>
      <p:ext uri="{BB962C8B-B14F-4D97-AF65-F5344CB8AC3E}">
        <p14:creationId xmlns:p14="http://schemas.microsoft.com/office/powerpoint/2010/main" val="2667737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Partitioning</a:t>
            </a:r>
          </a:p>
        </p:txBody>
      </p:sp>
      <p:sp>
        <p:nvSpPr>
          <p:cNvPr id="5" name="Slide Number Placeholder 4"/>
          <p:cNvSpPr>
            <a:spLocks noGrp="1"/>
          </p:cNvSpPr>
          <p:nvPr>
            <p:ph type="sldNum" sz="quarter" idx="4"/>
          </p:nvPr>
        </p:nvSpPr>
        <p:spPr/>
        <p:txBody>
          <a:bodyPr/>
          <a:lstStyle/>
          <a:p>
            <a:fld id="{3A707DD9-E92B-45E8-BE0A-E6B2EDF345EB}" type="slidenum">
              <a:rPr lang="en-US" smtClean="0"/>
              <a:pPr/>
              <a:t>48</a:t>
            </a:fld>
            <a:endParaRPr lang="en-US" dirty="0"/>
          </a:p>
        </p:txBody>
      </p:sp>
      <p:pic>
        <p:nvPicPr>
          <p:cNvPr id="10" name="Content Placeholder 9"/>
          <p:cNvPicPr>
            <a:picLocks noGrp="1" noChangeAspect="1"/>
          </p:cNvPicPr>
          <p:nvPr>
            <p:ph sz="quarter" idx="10"/>
          </p:nvPr>
        </p:nvPicPr>
        <p:blipFill>
          <a:blip r:embed="rId3">
            <a:duotone>
              <a:schemeClr val="accent5">
                <a:shade val="45000"/>
                <a:satMod val="135000"/>
              </a:schemeClr>
              <a:prstClr val="white"/>
            </a:duotone>
          </a:blip>
          <a:stretch>
            <a:fillRect/>
          </a:stretch>
        </p:blipFill>
        <p:spPr>
          <a:xfrm>
            <a:off x="1657754" y="1079500"/>
            <a:ext cx="5828492" cy="3397250"/>
          </a:xfrm>
          <a:prstGeom prst="rect">
            <a:avLst/>
          </a:prstGeom>
        </p:spPr>
      </p:pic>
      <p:sp>
        <p:nvSpPr>
          <p:cNvPr id="11" name="Rectangle 1">
            <a:extLst>
              <a:ext uri="{FF2B5EF4-FFF2-40B4-BE49-F238E27FC236}">
                <a16:creationId xmlns:a16="http://schemas.microsoft.com/office/drawing/2014/main" id="{527749DA-29A0-49FB-AA6C-79475A414561}"/>
              </a:ext>
            </a:extLst>
          </p:cNvPr>
          <p:cNvSpPr>
            <a:spLocks noChangeArrowheads="1"/>
          </p:cNvSpPr>
          <p:nvPr/>
        </p:nvSpPr>
        <p:spPr bwMode="auto">
          <a:xfrm>
            <a:off x="1371939" y="1032735"/>
            <a:ext cx="2312755" cy="215444"/>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rdd = sc.parallelize(</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30</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cxnSp>
        <p:nvCxnSpPr>
          <p:cNvPr id="13" name="Straight Arrow Connector 12"/>
          <p:cNvCxnSpPr>
            <a:stCxn id="11" idx="2"/>
          </p:cNvCxnSpPr>
          <p:nvPr/>
        </p:nvCxnSpPr>
        <p:spPr>
          <a:xfrm flipH="1">
            <a:off x="2528316" y="1248179"/>
            <a:ext cx="1" cy="3841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0847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RDD Features</a:t>
            </a:r>
          </a:p>
        </p:txBody>
      </p:sp>
      <p:pic>
        <p:nvPicPr>
          <p:cNvPr id="8" name="Content Placeholder 7"/>
          <p:cNvPicPr>
            <a:picLocks noGrp="1" noChangeAspect="1"/>
          </p:cNvPicPr>
          <p:nvPr>
            <p:ph sz="quarter" idx="10"/>
          </p:nvPr>
        </p:nvPicPr>
        <p:blipFill>
          <a:blip r:embed="rId3"/>
          <a:stretch>
            <a:fillRect/>
          </a:stretch>
        </p:blipFill>
        <p:spPr>
          <a:xfrm>
            <a:off x="2874211" y="1079500"/>
            <a:ext cx="3395578" cy="3397250"/>
          </a:xfrm>
          <a:prstGeom prst="rect">
            <a:avLst/>
          </a:prstGeom>
        </p:spPr>
      </p:pic>
      <p:sp>
        <p:nvSpPr>
          <p:cNvPr id="5" name="Slide Number Placeholder 4"/>
          <p:cNvSpPr>
            <a:spLocks noGrp="1"/>
          </p:cNvSpPr>
          <p:nvPr>
            <p:ph type="sldNum" sz="quarter" idx="4"/>
          </p:nvPr>
        </p:nvSpPr>
        <p:spPr/>
        <p:txBody>
          <a:bodyPr/>
          <a:lstStyle/>
          <a:p>
            <a:fld id="{3A707DD9-E92B-45E8-BE0A-E6B2EDF345EB}" type="slidenum">
              <a:rPr lang="en-US" smtClean="0"/>
              <a:pPr/>
              <a:t>49</a:t>
            </a:fld>
            <a:endParaRPr lang="en-US" dirty="0"/>
          </a:p>
        </p:txBody>
      </p:sp>
      <p:sp>
        <p:nvSpPr>
          <p:cNvPr id="9" name="TextBox 8"/>
          <p:cNvSpPr txBox="1"/>
          <p:nvPr/>
        </p:nvSpPr>
        <p:spPr>
          <a:xfrm>
            <a:off x="3786740" y="842296"/>
            <a:ext cx="1794787" cy="276999"/>
          </a:xfrm>
          <a:prstGeom prst="rect">
            <a:avLst/>
          </a:prstGeom>
          <a:noFill/>
        </p:spPr>
        <p:txBody>
          <a:bodyPr wrap="none" rtlCol="0">
            <a:spAutoFit/>
          </a:bodyPr>
          <a:lstStyle/>
          <a:p>
            <a:r>
              <a:rPr lang="en-US" sz="1200" dirty="0">
                <a:latin typeface="+mj-lt"/>
              </a:rPr>
              <a:t>Coarse-Grained Operation</a:t>
            </a:r>
          </a:p>
        </p:txBody>
      </p:sp>
      <p:sp>
        <p:nvSpPr>
          <p:cNvPr id="10" name="TextBox 9"/>
          <p:cNvSpPr txBox="1"/>
          <p:nvPr/>
        </p:nvSpPr>
        <p:spPr>
          <a:xfrm>
            <a:off x="5838926" y="1740589"/>
            <a:ext cx="1720599" cy="276999"/>
          </a:xfrm>
          <a:prstGeom prst="rect">
            <a:avLst/>
          </a:prstGeom>
          <a:noFill/>
        </p:spPr>
        <p:txBody>
          <a:bodyPr wrap="none" rtlCol="0">
            <a:spAutoFit/>
          </a:bodyPr>
          <a:lstStyle/>
          <a:p>
            <a:r>
              <a:rPr lang="en-US" sz="1200" dirty="0">
                <a:latin typeface="+mj-lt"/>
              </a:rPr>
              <a:t>In-Memory Computation</a:t>
            </a:r>
          </a:p>
        </p:txBody>
      </p:sp>
      <p:sp>
        <p:nvSpPr>
          <p:cNvPr id="11" name="TextBox 10"/>
          <p:cNvSpPr txBox="1"/>
          <p:nvPr/>
        </p:nvSpPr>
        <p:spPr>
          <a:xfrm>
            <a:off x="6197387" y="2651167"/>
            <a:ext cx="1121846" cy="276999"/>
          </a:xfrm>
          <a:prstGeom prst="rect">
            <a:avLst/>
          </a:prstGeom>
          <a:noFill/>
        </p:spPr>
        <p:txBody>
          <a:bodyPr wrap="none" rtlCol="0">
            <a:spAutoFit/>
          </a:bodyPr>
          <a:lstStyle/>
          <a:p>
            <a:r>
              <a:rPr lang="en-US" sz="1200" dirty="0">
                <a:latin typeface="+mj-lt"/>
              </a:rPr>
              <a:t>Lazy Evaluation</a:t>
            </a:r>
          </a:p>
        </p:txBody>
      </p:sp>
      <p:sp>
        <p:nvSpPr>
          <p:cNvPr id="12" name="TextBox 11"/>
          <p:cNvSpPr txBox="1"/>
          <p:nvPr/>
        </p:nvSpPr>
        <p:spPr>
          <a:xfrm>
            <a:off x="5838926" y="3503734"/>
            <a:ext cx="966290" cy="276999"/>
          </a:xfrm>
          <a:prstGeom prst="rect">
            <a:avLst/>
          </a:prstGeom>
          <a:noFill/>
        </p:spPr>
        <p:txBody>
          <a:bodyPr wrap="none" rtlCol="0">
            <a:spAutoFit/>
          </a:bodyPr>
          <a:lstStyle/>
          <a:p>
            <a:r>
              <a:rPr lang="en-US" sz="1200" dirty="0">
                <a:latin typeface="+mj-lt"/>
              </a:rPr>
              <a:t>Immutability</a:t>
            </a:r>
          </a:p>
        </p:txBody>
      </p:sp>
      <p:sp>
        <p:nvSpPr>
          <p:cNvPr id="13" name="TextBox 12"/>
          <p:cNvSpPr txBox="1"/>
          <p:nvPr/>
        </p:nvSpPr>
        <p:spPr>
          <a:xfrm>
            <a:off x="4068067" y="4413092"/>
            <a:ext cx="1115818" cy="276999"/>
          </a:xfrm>
          <a:prstGeom prst="rect">
            <a:avLst/>
          </a:prstGeom>
          <a:noFill/>
        </p:spPr>
        <p:txBody>
          <a:bodyPr wrap="none" rtlCol="0">
            <a:spAutoFit/>
          </a:bodyPr>
          <a:lstStyle/>
          <a:p>
            <a:r>
              <a:rPr lang="en-US" sz="1200" dirty="0">
                <a:latin typeface="+mj-lt"/>
              </a:rPr>
              <a:t>Fault Tolerance</a:t>
            </a:r>
          </a:p>
        </p:txBody>
      </p:sp>
      <p:sp>
        <p:nvSpPr>
          <p:cNvPr id="14" name="TextBox 13"/>
          <p:cNvSpPr txBox="1"/>
          <p:nvPr/>
        </p:nvSpPr>
        <p:spPr>
          <a:xfrm>
            <a:off x="2423231" y="3503734"/>
            <a:ext cx="881844" cy="276999"/>
          </a:xfrm>
          <a:prstGeom prst="rect">
            <a:avLst/>
          </a:prstGeom>
          <a:noFill/>
        </p:spPr>
        <p:txBody>
          <a:bodyPr wrap="none" rtlCol="0">
            <a:spAutoFit/>
          </a:bodyPr>
          <a:lstStyle/>
          <a:p>
            <a:r>
              <a:rPr lang="en-US" sz="1200" dirty="0">
                <a:latin typeface="+mj-lt"/>
              </a:rPr>
              <a:t>Persistence</a:t>
            </a:r>
          </a:p>
        </p:txBody>
      </p:sp>
      <p:sp>
        <p:nvSpPr>
          <p:cNvPr id="15" name="TextBox 14"/>
          <p:cNvSpPr txBox="1"/>
          <p:nvPr/>
        </p:nvSpPr>
        <p:spPr>
          <a:xfrm>
            <a:off x="2045598" y="2651167"/>
            <a:ext cx="901016" cy="276999"/>
          </a:xfrm>
          <a:prstGeom prst="rect">
            <a:avLst/>
          </a:prstGeom>
          <a:noFill/>
        </p:spPr>
        <p:txBody>
          <a:bodyPr wrap="none" rtlCol="0">
            <a:spAutoFit/>
          </a:bodyPr>
          <a:lstStyle/>
          <a:p>
            <a:r>
              <a:rPr lang="en-US" sz="1200" dirty="0">
                <a:latin typeface="+mj-lt"/>
              </a:rPr>
              <a:t>Partitioning</a:t>
            </a:r>
          </a:p>
        </p:txBody>
      </p:sp>
      <p:sp>
        <p:nvSpPr>
          <p:cNvPr id="16" name="TextBox 15"/>
          <p:cNvSpPr txBox="1"/>
          <p:nvPr/>
        </p:nvSpPr>
        <p:spPr>
          <a:xfrm>
            <a:off x="1988433" y="1740590"/>
            <a:ext cx="1316642" cy="276999"/>
          </a:xfrm>
          <a:prstGeom prst="rect">
            <a:avLst/>
          </a:prstGeom>
          <a:noFill/>
        </p:spPr>
        <p:txBody>
          <a:bodyPr wrap="none" rtlCol="0">
            <a:spAutoFit/>
          </a:bodyPr>
          <a:lstStyle/>
          <a:p>
            <a:r>
              <a:rPr lang="en-US" sz="1200" dirty="0">
                <a:latin typeface="+mj-lt"/>
              </a:rPr>
              <a:t>Location-</a:t>
            </a:r>
            <a:r>
              <a:rPr lang="en-US" sz="1200" dirty="0" err="1">
                <a:latin typeface="+mj-lt"/>
              </a:rPr>
              <a:t>Stickness</a:t>
            </a:r>
            <a:endParaRPr lang="en-US" sz="1200" dirty="0">
              <a:latin typeface="+mj-lt"/>
            </a:endParaRPr>
          </a:p>
        </p:txBody>
      </p:sp>
    </p:spTree>
    <p:extLst>
      <p:ext uri="{BB962C8B-B14F-4D97-AF65-F5344CB8AC3E}">
        <p14:creationId xmlns:p14="http://schemas.microsoft.com/office/powerpoint/2010/main" val="657619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History</a:t>
            </a:r>
          </a:p>
        </p:txBody>
      </p:sp>
      <p:sp>
        <p:nvSpPr>
          <p:cNvPr id="5" name="Slide Number Placeholder 4"/>
          <p:cNvSpPr>
            <a:spLocks noGrp="1"/>
          </p:cNvSpPr>
          <p:nvPr>
            <p:ph type="sldNum" sz="quarter" idx="4"/>
          </p:nvPr>
        </p:nvSpPr>
        <p:spPr/>
        <p:txBody>
          <a:bodyPr/>
          <a:lstStyle/>
          <a:p>
            <a:fld id="{3A707DD9-E92B-45E8-BE0A-E6B2EDF345EB}" type="slidenum">
              <a:rPr lang="en-US" smtClean="0"/>
              <a:pPr/>
              <a:t>5</a:t>
            </a:fld>
            <a:endParaRPr lang="en-US" dirty="0"/>
          </a:p>
        </p:txBody>
      </p:sp>
      <p:pic>
        <p:nvPicPr>
          <p:cNvPr id="28" name="Content Placeholder 27"/>
          <p:cNvPicPr>
            <a:picLocks noGrp="1" noChangeAspect="1"/>
          </p:cNvPicPr>
          <p:nvPr>
            <p:ph sz="quarter" idx="10"/>
          </p:nvPr>
        </p:nvPicPr>
        <p:blipFill>
          <a:blip r:embed="rId3"/>
          <a:stretch>
            <a:fillRect/>
          </a:stretch>
        </p:blipFill>
        <p:spPr>
          <a:xfrm>
            <a:off x="360364" y="1161189"/>
            <a:ext cx="8429625" cy="3034612"/>
          </a:xfrm>
          <a:prstGeom prst="rect">
            <a:avLst/>
          </a:prstGeom>
        </p:spPr>
      </p:pic>
    </p:spTree>
    <p:extLst>
      <p:ext uri="{BB962C8B-B14F-4D97-AF65-F5344CB8AC3E}">
        <p14:creationId xmlns:p14="http://schemas.microsoft.com/office/powerpoint/2010/main" val="36569534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RDD</a:t>
            </a:r>
          </a:p>
        </p:txBody>
      </p:sp>
      <p:sp>
        <p:nvSpPr>
          <p:cNvPr id="3" name="Content Placeholder 2"/>
          <p:cNvSpPr>
            <a:spLocks noGrp="1"/>
          </p:cNvSpPr>
          <p:nvPr>
            <p:ph sz="quarter" idx="10"/>
          </p:nvPr>
        </p:nvSpPr>
        <p:spPr>
          <a:xfrm>
            <a:off x="357189" y="1079500"/>
            <a:ext cx="4052255" cy="3397250"/>
          </a:xfrm>
        </p:spPr>
        <p:txBody>
          <a:bodyPr/>
          <a:lstStyle/>
          <a:p>
            <a:pPr marL="0" indent="0">
              <a:lnSpc>
                <a:spcPct val="160000"/>
              </a:lnSpc>
              <a:buClr>
                <a:schemeClr val="accent2"/>
              </a:buClr>
              <a:buNone/>
            </a:pPr>
            <a:r>
              <a:rPr lang="en-US" sz="1200" b="1" spc="300" dirty="0">
                <a:solidFill>
                  <a:schemeClr val="accent1"/>
                </a:solidFill>
              </a:rPr>
              <a:t>Spark Transformation </a:t>
            </a:r>
            <a:r>
              <a:rPr lang="en-US" sz="1200" dirty="0"/>
              <a:t>is a function that produces new RDD from the existing RDDs.</a:t>
            </a:r>
          </a:p>
          <a:p>
            <a:pPr marL="0" indent="0">
              <a:lnSpc>
                <a:spcPct val="160000"/>
              </a:lnSpc>
              <a:buClr>
                <a:schemeClr val="accent2"/>
              </a:buClr>
              <a:buNone/>
            </a:pPr>
            <a:r>
              <a:rPr lang="en-US" sz="1200" b="1" spc="300" dirty="0">
                <a:solidFill>
                  <a:schemeClr val="accent1"/>
                </a:solidFill>
              </a:rPr>
              <a:t>Spark Action </a:t>
            </a:r>
            <a:r>
              <a:rPr lang="en-US" sz="1200" dirty="0"/>
              <a:t>are RDD operations that produce non-RDD values.</a:t>
            </a:r>
            <a:endParaRPr lang="hu-HU" sz="1200"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50</a:t>
            </a:fld>
            <a:endParaRPr lang="en-US" dirty="0"/>
          </a:p>
        </p:txBody>
      </p:sp>
      <p:pic>
        <p:nvPicPr>
          <p:cNvPr id="10" name="Content Placeholder 9"/>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800600" y="1212784"/>
            <a:ext cx="4052255" cy="2717933"/>
          </a:xfrm>
        </p:spPr>
      </p:pic>
    </p:spTree>
    <p:extLst>
      <p:ext uri="{BB962C8B-B14F-4D97-AF65-F5344CB8AC3E}">
        <p14:creationId xmlns:p14="http://schemas.microsoft.com/office/powerpoint/2010/main" val="23997311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Transformation types</a:t>
            </a:r>
          </a:p>
        </p:txBody>
      </p:sp>
      <p:sp>
        <p:nvSpPr>
          <p:cNvPr id="5" name="Slide Number Placeholder 4"/>
          <p:cNvSpPr>
            <a:spLocks noGrp="1"/>
          </p:cNvSpPr>
          <p:nvPr>
            <p:ph type="sldNum" sz="quarter" idx="4"/>
          </p:nvPr>
        </p:nvSpPr>
        <p:spPr/>
        <p:txBody>
          <a:bodyPr/>
          <a:lstStyle/>
          <a:p>
            <a:fld id="{3A707DD9-E92B-45E8-BE0A-E6B2EDF345EB}" type="slidenum">
              <a:rPr lang="en-US" smtClean="0"/>
              <a:pPr/>
              <a:t>51</a:t>
            </a:fld>
            <a:endParaRPr lang="en-US" dirty="0"/>
          </a:p>
        </p:txBody>
      </p:sp>
      <p:pic>
        <p:nvPicPr>
          <p:cNvPr id="8" name="Content Placeholder 8"/>
          <p:cNvPicPr>
            <a:picLocks noGrp="1" noChangeAspect="1"/>
          </p:cNvPicPr>
          <p:nvPr>
            <p:ph sz="quarter" idx="10"/>
          </p:nvPr>
        </p:nvPicPr>
        <p:blipFill>
          <a:blip r:embed="rId3"/>
          <a:stretch>
            <a:fillRect/>
          </a:stretch>
        </p:blipFill>
        <p:spPr>
          <a:xfrm>
            <a:off x="2073493" y="1079500"/>
            <a:ext cx="4997015" cy="3397250"/>
          </a:xfrm>
          <a:prstGeom prst="rect">
            <a:avLst/>
          </a:prstGeom>
        </p:spPr>
      </p:pic>
    </p:spTree>
    <p:extLst>
      <p:ext uri="{BB962C8B-B14F-4D97-AF65-F5344CB8AC3E}">
        <p14:creationId xmlns:p14="http://schemas.microsoft.com/office/powerpoint/2010/main" val="2985051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Narrow Transformations</a:t>
            </a:r>
          </a:p>
        </p:txBody>
      </p:sp>
      <p:sp>
        <p:nvSpPr>
          <p:cNvPr id="4" name="Content Placeholder 3"/>
          <p:cNvSpPr>
            <a:spLocks noGrp="1"/>
          </p:cNvSpPr>
          <p:nvPr>
            <p:ph sz="quarter" idx="11"/>
          </p:nvPr>
        </p:nvSpPr>
        <p:spPr>
          <a:xfrm>
            <a:off x="4887686" y="1157875"/>
            <a:ext cx="3986213" cy="3397250"/>
          </a:xfrm>
        </p:spPr>
        <p:txBody>
          <a:bodyPr/>
          <a:lstStyle/>
          <a:p>
            <a:pPr marL="274320" indent="-274320">
              <a:lnSpc>
                <a:spcPct val="100000"/>
              </a:lnSpc>
              <a:spcBef>
                <a:spcPts val="0"/>
              </a:spcBef>
              <a:spcAft>
                <a:spcPts val="600"/>
              </a:spcAft>
              <a:buClr>
                <a:schemeClr val="accent1"/>
              </a:buClr>
            </a:pPr>
            <a:r>
              <a:rPr lang="en-US" sz="1400" dirty="0"/>
              <a:t>map(</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err="1"/>
              <a:t>flatMap</a:t>
            </a:r>
            <a:r>
              <a:rPr lang="en-US" sz="1400" dirty="0"/>
              <a:t>(</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a:t>filter(</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err="1"/>
              <a:t>mapPartition</a:t>
            </a:r>
            <a:r>
              <a:rPr lang="en-US" sz="1400" dirty="0"/>
              <a:t>(</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err="1"/>
              <a:t>mapPartitionWithIndex</a:t>
            </a:r>
            <a:r>
              <a:rPr lang="en-US" sz="1400" dirty="0"/>
              <a:t>(</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a:t>union(dataset)</a:t>
            </a:r>
          </a:p>
          <a:p>
            <a:pPr marL="274320" indent="-274320">
              <a:lnSpc>
                <a:spcPct val="100000"/>
              </a:lnSpc>
              <a:spcBef>
                <a:spcPts val="0"/>
              </a:spcBef>
              <a:spcAft>
                <a:spcPts val="600"/>
              </a:spcAft>
              <a:buClr>
                <a:schemeClr val="accent1"/>
              </a:buClr>
            </a:pPr>
            <a:r>
              <a:rPr lang="en-US" sz="1400" dirty="0"/>
              <a:t>zip(dataset)</a:t>
            </a:r>
          </a:p>
          <a:p>
            <a:pPr marL="274320" indent="-274320">
              <a:lnSpc>
                <a:spcPct val="100000"/>
              </a:lnSpc>
              <a:spcBef>
                <a:spcPts val="0"/>
              </a:spcBef>
              <a:spcAft>
                <a:spcPts val="600"/>
              </a:spcAft>
              <a:buClr>
                <a:schemeClr val="accent1"/>
              </a:buClr>
            </a:pPr>
            <a:r>
              <a:rPr lang="en-US" sz="1400" dirty="0" err="1"/>
              <a:t>zipWithIndex</a:t>
            </a:r>
            <a:r>
              <a:rPr lang="en-US" sz="1400" dirty="0"/>
              <a:t>()</a:t>
            </a:r>
          </a:p>
          <a:p>
            <a:pPr marL="274320" indent="-274320">
              <a:lnSpc>
                <a:spcPct val="100000"/>
              </a:lnSpc>
              <a:spcBef>
                <a:spcPts val="0"/>
              </a:spcBef>
              <a:spcAft>
                <a:spcPts val="600"/>
              </a:spcAft>
              <a:buClr>
                <a:schemeClr val="accent1"/>
              </a:buClr>
            </a:pPr>
            <a:r>
              <a:rPr lang="en-US" sz="1400" dirty="0" err="1"/>
              <a:t>zipWithUniqueId</a:t>
            </a:r>
            <a:r>
              <a:rPr lang="en-US" sz="1400" dirty="0"/>
              <a:t>()</a:t>
            </a:r>
          </a:p>
          <a:p>
            <a:endParaRPr lang="en-US"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52</a:t>
            </a:fld>
            <a:endParaRPr lang="en-US" dirty="0"/>
          </a:p>
        </p:txBody>
      </p:sp>
      <p:pic>
        <p:nvPicPr>
          <p:cNvPr id="6" name="Content Placeholder 5"/>
          <p:cNvPicPr>
            <a:picLocks noGrp="1" noChangeAspect="1"/>
          </p:cNvPicPr>
          <p:nvPr>
            <p:ph sz="quarter" idx="10"/>
          </p:nvPr>
        </p:nvPicPr>
        <p:blipFill>
          <a:blip r:embed="rId3"/>
          <a:stretch>
            <a:fillRect/>
          </a:stretch>
        </p:blipFill>
        <p:spPr>
          <a:xfrm>
            <a:off x="1326969" y="1079500"/>
            <a:ext cx="2046650" cy="3397250"/>
          </a:xfrm>
          <a:prstGeom prst="rect">
            <a:avLst/>
          </a:prstGeom>
        </p:spPr>
      </p:pic>
    </p:spTree>
    <p:extLst>
      <p:ext uri="{BB962C8B-B14F-4D97-AF65-F5344CB8AC3E}">
        <p14:creationId xmlns:p14="http://schemas.microsoft.com/office/powerpoint/2010/main" val="2018530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Basic Transformations</a:t>
            </a:r>
          </a:p>
        </p:txBody>
      </p:sp>
      <p:sp>
        <p:nvSpPr>
          <p:cNvPr id="7" name="Content Placeholder 6"/>
          <p:cNvSpPr>
            <a:spLocks noGrp="1"/>
          </p:cNvSpPr>
          <p:nvPr>
            <p:ph sz="quarter" idx="10"/>
          </p:nvPr>
        </p:nvSpPr>
        <p:spPr>
          <a:xfrm>
            <a:off x="370735" y="1151469"/>
            <a:ext cx="3986211" cy="717973"/>
          </a:xfrm>
        </p:spPr>
        <p:txBody>
          <a:bodyPr/>
          <a:lstStyle/>
          <a:p>
            <a:pPr marL="0" indent="0">
              <a:lnSpc>
                <a:spcPct val="150000"/>
              </a:lnSpc>
              <a:buNone/>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smtClean="0">
                <a:solidFill>
                  <a:srgbClr val="0000FF"/>
                </a:solidFill>
                <a:latin typeface="Courier New" panose="02070309020205020404" pitchFamily="49" charset="0"/>
                <a:cs typeface="Courier New" panose="02070309020205020404" pitchFamily="49" charset="0"/>
              </a:rPr>
              <a:t>3</a:t>
            </a:r>
            <a:r>
              <a:rPr lang="en-US" altLang="en-US" sz="800" dirty="0" smtClean="0">
                <a:solidFill>
                  <a:srgbClr val="000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map</a:t>
            </a:r>
            <a:r>
              <a:rPr lang="en-US" altLang="en-US" sz="800" dirty="0">
                <a:solidFill>
                  <a:srgbClr val="000000"/>
                </a:solidFill>
                <a:latin typeface="Courier New" panose="02070309020205020404" pitchFamily="49" charset="0"/>
                <a:cs typeface="Courier New" panose="02070309020205020404" pitchFamily="49" charset="0"/>
              </a:rPr>
              <a:t>(i =&gt; i*i)</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4, </a:t>
            </a:r>
            <a:r>
              <a:rPr lang="en-US" altLang="en-US" sz="800" i="1" dirty="0" smtClean="0">
                <a:solidFill>
                  <a:srgbClr val="808080"/>
                </a:solidFill>
                <a:latin typeface="Courier New" panose="02070309020205020404" pitchFamily="49" charset="0"/>
                <a:cs typeface="Courier New" panose="02070309020205020404" pitchFamily="49" charset="0"/>
              </a:rPr>
              <a:t>9</a:t>
            </a:r>
            <a:endParaRPr lang="en-US" altLang="en-US" sz="1600" dirty="0">
              <a:latin typeface="Arial" panose="020B0604020202020204" pitchFamily="34" charset="0"/>
            </a:endParaRPr>
          </a:p>
          <a:p>
            <a:pPr marL="0" indent="0">
              <a:lnSpc>
                <a:spcPct val="150000"/>
              </a:lnSpc>
              <a:buNone/>
            </a:pPr>
            <a:endParaRPr lang="en-US" sz="1000" dirty="0"/>
          </a:p>
        </p:txBody>
      </p:sp>
      <p:sp>
        <p:nvSpPr>
          <p:cNvPr id="8" name="Text Placeholder 7"/>
          <p:cNvSpPr>
            <a:spLocks noGrp="1"/>
          </p:cNvSpPr>
          <p:nvPr>
            <p:ph type="body" sz="quarter" idx="11"/>
          </p:nvPr>
        </p:nvSpPr>
        <p:spPr>
          <a:xfrm>
            <a:off x="370735" y="808569"/>
            <a:ext cx="3986212" cy="342900"/>
          </a:xfrm>
        </p:spPr>
        <p:txBody>
          <a:bodyPr/>
          <a:lstStyle/>
          <a:p>
            <a:r>
              <a:rPr lang="en-US" cap="none" dirty="0"/>
              <a:t>map(</a:t>
            </a:r>
            <a:r>
              <a:rPr lang="en-US" cap="none" dirty="0" err="1"/>
              <a:t>func</a:t>
            </a:r>
            <a:r>
              <a:rPr lang="en-US" cap="none" dirty="0"/>
              <a:t>)</a:t>
            </a:r>
          </a:p>
        </p:txBody>
      </p:sp>
      <p:sp>
        <p:nvSpPr>
          <p:cNvPr id="9" name="Content Placeholder 8"/>
          <p:cNvSpPr>
            <a:spLocks noGrp="1"/>
          </p:cNvSpPr>
          <p:nvPr>
            <p:ph sz="quarter" idx="12"/>
          </p:nvPr>
        </p:nvSpPr>
        <p:spPr>
          <a:xfrm>
            <a:off x="363589" y="2309283"/>
            <a:ext cx="3993357" cy="717973"/>
          </a:xfrm>
        </p:spPr>
        <p:txBody>
          <a:bodyPr/>
          <a:lstStyle/>
          <a:p>
            <a:pPr marL="0" indent="0">
              <a:lnSpc>
                <a:spcPct val="150000"/>
              </a:lnSpc>
              <a:buNone/>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smtClean="0">
                <a:solidFill>
                  <a:srgbClr val="000000"/>
                </a:solidFill>
                <a:latin typeface="Courier New" panose="02070309020205020404" pitchFamily="49" charset="0"/>
                <a:cs typeface="Courier New" panose="02070309020205020404" pitchFamily="49" charset="0"/>
              </a:rPr>
              <a:t>to </a:t>
            </a:r>
            <a:r>
              <a:rPr lang="en-US" altLang="en-US" sz="800" dirty="0" smtClean="0">
                <a:solidFill>
                  <a:srgbClr val="0000FF"/>
                </a:solidFill>
                <a:latin typeface="Courier New" panose="02070309020205020404" pitchFamily="49" charset="0"/>
                <a:cs typeface="Courier New" panose="02070309020205020404" pitchFamily="49" charset="0"/>
              </a:rPr>
              <a:t>3</a:t>
            </a:r>
            <a:r>
              <a:rPr lang="en-US" altLang="en-US" sz="800" dirty="0" smtClean="0">
                <a:solidFill>
                  <a:srgbClr val="000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filter</a:t>
            </a:r>
            <a:r>
              <a:rPr lang="en-US" altLang="en-US" sz="800" dirty="0">
                <a:solidFill>
                  <a:srgbClr val="000000"/>
                </a:solidFill>
                <a:latin typeface="Courier New" panose="02070309020205020404" pitchFamily="49" charset="0"/>
                <a:cs typeface="Courier New" panose="02070309020205020404" pitchFamily="49" charset="0"/>
              </a:rPr>
              <a:t>(i =&gt; i % </a:t>
            </a:r>
            <a:r>
              <a:rPr lang="en-US" altLang="en-US" sz="800" dirty="0">
                <a:solidFill>
                  <a:srgbClr val="0000FF"/>
                </a:solidFill>
                <a:latin typeface="Courier New" panose="02070309020205020404" pitchFamily="49" charset="0"/>
                <a:cs typeface="Courier New" panose="02070309020205020404" pitchFamily="49" charset="0"/>
              </a:rPr>
              <a:t>2 </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a:t>
            </a:r>
            <a:r>
              <a:rPr lang="en-US" altLang="en-US" sz="800" i="1" dirty="0" smtClean="0">
                <a:solidFill>
                  <a:srgbClr val="808080"/>
                </a:solidFill>
                <a:latin typeface="Courier New" panose="02070309020205020404" pitchFamily="49" charset="0"/>
                <a:cs typeface="Courier New" panose="02070309020205020404" pitchFamily="49" charset="0"/>
              </a:rPr>
              <a:t>3</a:t>
            </a:r>
            <a:endParaRPr lang="en-US" altLang="en-US" sz="800" dirty="0">
              <a:latin typeface="Arial" panose="020B0604020202020204" pitchFamily="34" charset="0"/>
            </a:endParaRPr>
          </a:p>
          <a:p>
            <a:pPr marL="0" indent="0">
              <a:lnSpc>
                <a:spcPct val="150000"/>
              </a:lnSpc>
              <a:buNone/>
            </a:pPr>
            <a:endParaRPr lang="en-US" sz="800" dirty="0"/>
          </a:p>
        </p:txBody>
      </p:sp>
      <p:sp>
        <p:nvSpPr>
          <p:cNvPr id="10" name="Text Placeholder 9"/>
          <p:cNvSpPr>
            <a:spLocks noGrp="1"/>
          </p:cNvSpPr>
          <p:nvPr>
            <p:ph type="body" sz="quarter" idx="13"/>
          </p:nvPr>
        </p:nvSpPr>
        <p:spPr>
          <a:xfrm>
            <a:off x="363587" y="1966383"/>
            <a:ext cx="3993359" cy="342900"/>
          </a:xfrm>
        </p:spPr>
        <p:txBody>
          <a:bodyPr/>
          <a:lstStyle/>
          <a:p>
            <a:r>
              <a:rPr lang="en-US" cap="none" dirty="0"/>
              <a:t>filter(</a:t>
            </a:r>
            <a:r>
              <a:rPr lang="en-US" cap="none" dirty="0" err="1"/>
              <a:t>func</a:t>
            </a:r>
            <a:r>
              <a:rPr lang="en-US" cap="none" dirty="0"/>
              <a:t>)</a:t>
            </a:r>
          </a:p>
        </p:txBody>
      </p:sp>
      <p:sp>
        <p:nvSpPr>
          <p:cNvPr id="5" name="Slide Number Placeholder 4"/>
          <p:cNvSpPr>
            <a:spLocks noGrp="1"/>
          </p:cNvSpPr>
          <p:nvPr>
            <p:ph type="sldNum" sz="quarter" idx="4"/>
          </p:nvPr>
        </p:nvSpPr>
        <p:spPr/>
        <p:txBody>
          <a:bodyPr/>
          <a:lstStyle/>
          <a:p>
            <a:fld id="{3A707DD9-E92B-45E8-BE0A-E6B2EDF345EB}" type="slidenum">
              <a:rPr lang="en-US" smtClean="0"/>
              <a:pPr/>
              <a:t>53</a:t>
            </a:fld>
            <a:endParaRPr lang="en-US" dirty="0"/>
          </a:p>
        </p:txBody>
      </p:sp>
      <p:sp>
        <p:nvSpPr>
          <p:cNvPr id="11" name="Content Placeholder 8"/>
          <p:cNvSpPr txBox="1">
            <a:spLocks/>
          </p:cNvSpPr>
          <p:nvPr/>
        </p:nvSpPr>
        <p:spPr>
          <a:xfrm>
            <a:off x="363589" y="3648373"/>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smtClean="0">
                <a:solidFill>
                  <a:srgbClr val="0000FF"/>
                </a:solidFill>
                <a:latin typeface="Courier New" panose="02070309020205020404" pitchFamily="49" charset="0"/>
                <a:cs typeface="Courier New" panose="02070309020205020404" pitchFamily="49" charset="0"/>
              </a:rPr>
              <a:t>3</a:t>
            </a:r>
            <a:r>
              <a:rPr lang="en-US" altLang="en-US" sz="800" dirty="0" smtClean="0">
                <a:solidFill>
                  <a:srgbClr val="000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3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smtClean="0">
                <a:solidFill>
                  <a:srgbClr val="0000FF"/>
                </a:solidFill>
                <a:latin typeface="Courier New" panose="02070309020205020404" pitchFamily="49" charset="0"/>
                <a:cs typeface="Courier New" panose="02070309020205020404" pitchFamily="49" charset="0"/>
              </a:rPr>
              <a:t>5</a:t>
            </a:r>
            <a:r>
              <a:rPr lang="en-US" altLang="en-US" sz="800" dirty="0" smtClean="0">
                <a:solidFill>
                  <a:srgbClr val="000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a:solidFill>
                  <a:srgbClr val="000080"/>
                </a:solidFill>
                <a:latin typeface="Courier New" panose="02070309020205020404" pitchFamily="49" charset="0"/>
                <a:cs typeface="Courier New" panose="02070309020205020404" pitchFamily="49" charset="0"/>
              </a:rPr>
              <a:t>val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union</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2, </a:t>
            </a:r>
            <a:r>
              <a:rPr lang="en-US" altLang="en-US" sz="800" i="1" dirty="0" smtClean="0">
                <a:solidFill>
                  <a:srgbClr val="808080"/>
                </a:solidFill>
                <a:latin typeface="Courier New" panose="02070309020205020404" pitchFamily="49" charset="0"/>
                <a:cs typeface="Courier New" panose="02070309020205020404" pitchFamily="49" charset="0"/>
              </a:rPr>
              <a:t>3, </a:t>
            </a:r>
            <a:r>
              <a:rPr lang="en-US" altLang="en-US" sz="800" i="1" dirty="0">
                <a:solidFill>
                  <a:srgbClr val="808080"/>
                </a:solidFill>
                <a:latin typeface="Courier New" panose="02070309020205020404" pitchFamily="49" charset="0"/>
                <a:cs typeface="Courier New" panose="02070309020205020404" pitchFamily="49" charset="0"/>
              </a:rPr>
              <a:t>3, 4, </a:t>
            </a:r>
            <a:r>
              <a:rPr lang="en-US" altLang="en-US" sz="800" i="1" dirty="0" smtClean="0">
                <a:solidFill>
                  <a:srgbClr val="808080"/>
                </a:solidFill>
                <a:latin typeface="Courier New" panose="02070309020205020404" pitchFamily="49" charset="0"/>
                <a:cs typeface="Courier New" panose="02070309020205020404" pitchFamily="49" charset="0"/>
              </a:rPr>
              <a:t>5</a:t>
            </a:r>
            <a:endParaRPr lang="en-US" altLang="en-US" sz="1600" dirty="0">
              <a:latin typeface="Arial" panose="020B0604020202020204" pitchFamily="34" charset="0"/>
            </a:endParaRPr>
          </a:p>
        </p:txBody>
      </p:sp>
      <p:sp>
        <p:nvSpPr>
          <p:cNvPr id="12"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union(dataset)</a:t>
            </a:r>
          </a:p>
        </p:txBody>
      </p:sp>
      <p:pic>
        <p:nvPicPr>
          <p:cNvPr id="13" name="Picture 12"/>
          <p:cNvPicPr>
            <a:picLocks noChangeAspect="1"/>
          </p:cNvPicPr>
          <p:nvPr/>
        </p:nvPicPr>
        <p:blipFill>
          <a:blip r:embed="rId3"/>
          <a:stretch>
            <a:fillRect/>
          </a:stretch>
        </p:blipFill>
        <p:spPr>
          <a:xfrm>
            <a:off x="4840989" y="808569"/>
            <a:ext cx="3408931" cy="3929991"/>
          </a:xfrm>
          <a:prstGeom prst="rect">
            <a:avLst/>
          </a:prstGeom>
        </p:spPr>
      </p:pic>
    </p:spTree>
    <p:extLst>
      <p:ext uri="{BB962C8B-B14F-4D97-AF65-F5344CB8AC3E}">
        <p14:creationId xmlns:p14="http://schemas.microsoft.com/office/powerpoint/2010/main" val="108058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Mapping</a:t>
            </a:r>
          </a:p>
        </p:txBody>
      </p:sp>
      <p:sp>
        <p:nvSpPr>
          <p:cNvPr id="7" name="Slide Number Placeholder 6"/>
          <p:cNvSpPr>
            <a:spLocks noGrp="1"/>
          </p:cNvSpPr>
          <p:nvPr>
            <p:ph type="sldNum" sz="quarter" idx="4"/>
          </p:nvPr>
        </p:nvSpPr>
        <p:spPr/>
        <p:txBody>
          <a:bodyPr/>
          <a:lstStyle/>
          <a:p>
            <a:fld id="{3A707DD9-E92B-45E8-BE0A-E6B2EDF345EB}" type="slidenum">
              <a:rPr lang="en-US" smtClean="0"/>
              <a:pPr/>
              <a:t>54</a:t>
            </a:fld>
            <a:endParaRPr lang="en-US" dirty="0"/>
          </a:p>
        </p:txBody>
      </p:sp>
      <p:sp>
        <p:nvSpPr>
          <p:cNvPr id="9" name="Text Placeholder 7"/>
          <p:cNvSpPr>
            <a:spLocks noGrp="1"/>
          </p:cNvSpPr>
          <p:nvPr>
            <p:ph type="body" sz="quarter" idx="11"/>
          </p:nvPr>
        </p:nvSpPr>
        <p:spPr>
          <a:xfrm>
            <a:off x="370735" y="808569"/>
            <a:ext cx="3986212" cy="879596"/>
          </a:xfrm>
        </p:spPr>
        <p:txBody>
          <a:bodyPr/>
          <a:lstStyle/>
          <a:p>
            <a:r>
              <a:rPr lang="en-US" cap="none" dirty="0" err="1"/>
              <a:t>flatMap</a:t>
            </a:r>
            <a:r>
              <a:rPr lang="en-US" cap="none" dirty="0"/>
              <a:t>(</a:t>
            </a:r>
            <a:r>
              <a:rPr lang="en-US" cap="none" dirty="0" err="1"/>
              <a:t>func</a:t>
            </a:r>
            <a:r>
              <a:rPr lang="en-US" cap="none" dirty="0" smtClean="0"/>
              <a:t>)</a:t>
            </a:r>
          </a:p>
          <a:p>
            <a:pPr lvl="0" eaLnBrk="0" fontAlgn="base" hangingPunct="0">
              <a:lnSpc>
                <a:spcPct val="150000"/>
              </a:lnSpc>
              <a:spcBef>
                <a:spcPct val="0"/>
              </a:spcBef>
              <a:spcAft>
                <a:spcPct val="0"/>
              </a:spcAft>
            </a:pPr>
            <a:r>
              <a:rPr lang="en-US" altLang="en-US" sz="800" cap="none" spc="0" dirty="0">
                <a:solidFill>
                  <a:srgbClr val="000080"/>
                </a:solidFill>
                <a:latin typeface="Courier New" panose="02070309020205020404" pitchFamily="49" charset="0"/>
                <a:cs typeface="Courier New" panose="02070309020205020404" pitchFamily="49" charset="0"/>
              </a:rPr>
              <a:t>val </a:t>
            </a:r>
            <a:r>
              <a:rPr lang="en-US" altLang="en-US" sz="800" b="0" cap="none" spc="0" dirty="0">
                <a:solidFill>
                  <a:srgbClr val="000000"/>
                </a:solidFill>
                <a:latin typeface="Courier New" panose="02070309020205020404" pitchFamily="49" charset="0"/>
                <a:cs typeface="Courier New" panose="02070309020205020404" pitchFamily="49" charset="0"/>
              </a:rPr>
              <a:t>x = </a:t>
            </a:r>
            <a:r>
              <a:rPr lang="en-US" altLang="en-US" sz="800" b="0" cap="none" spc="0" dirty="0" err="1">
                <a:solidFill>
                  <a:srgbClr val="000000"/>
                </a:solidFill>
                <a:latin typeface="Courier New" panose="02070309020205020404" pitchFamily="49" charset="0"/>
                <a:cs typeface="Courier New" panose="02070309020205020404" pitchFamily="49" charset="0"/>
              </a:rPr>
              <a:t>sc.parallelize</a:t>
            </a:r>
            <a:r>
              <a:rPr lang="en-US" altLang="en-US" sz="800" b="0" cap="none" spc="0" dirty="0">
                <a:solidFill>
                  <a:srgbClr val="000000"/>
                </a:solidFill>
                <a:latin typeface="Courier New" panose="02070309020205020404" pitchFamily="49" charset="0"/>
                <a:cs typeface="Courier New" panose="02070309020205020404" pitchFamily="49" charset="0"/>
              </a:rPr>
              <a:t>(</a:t>
            </a:r>
            <a:r>
              <a:rPr lang="en-US" altLang="en-US" sz="800" b="0" cap="none" spc="0" dirty="0">
                <a:solidFill>
                  <a:srgbClr val="0000FF"/>
                </a:solidFill>
                <a:latin typeface="Courier New" panose="02070309020205020404" pitchFamily="49" charset="0"/>
                <a:cs typeface="Courier New" panose="02070309020205020404" pitchFamily="49" charset="0"/>
              </a:rPr>
              <a:t>1 </a:t>
            </a:r>
            <a:r>
              <a:rPr lang="en-US" altLang="en-US" sz="800" b="0" cap="none" spc="0" dirty="0">
                <a:solidFill>
                  <a:srgbClr val="000000"/>
                </a:solidFill>
                <a:latin typeface="Courier New" panose="02070309020205020404" pitchFamily="49" charset="0"/>
                <a:cs typeface="Courier New" panose="02070309020205020404" pitchFamily="49" charset="0"/>
              </a:rPr>
              <a:t>to </a:t>
            </a:r>
            <a:r>
              <a:rPr lang="en-US" altLang="en-US" sz="800" b="0" cap="none" spc="0" dirty="0">
                <a:solidFill>
                  <a:srgbClr val="0000FF"/>
                </a:solidFill>
                <a:latin typeface="Courier New" panose="02070309020205020404" pitchFamily="49" charset="0"/>
                <a:cs typeface="Courier New" panose="02070309020205020404" pitchFamily="49" charset="0"/>
              </a:rPr>
              <a:t>3</a:t>
            </a:r>
            <a:r>
              <a:rPr lang="en-US" altLang="en-US" sz="800" b="0" cap="none" spc="0" dirty="0">
                <a:solidFill>
                  <a:srgbClr val="000000"/>
                </a:solidFill>
                <a:latin typeface="Courier New" panose="02070309020205020404" pitchFamily="49" charset="0"/>
                <a:cs typeface="Courier New" panose="02070309020205020404" pitchFamily="49" charset="0"/>
              </a:rPr>
              <a:t>, </a:t>
            </a:r>
            <a:r>
              <a:rPr lang="en-US" altLang="en-US" sz="800" b="0" cap="none" spc="0" dirty="0">
                <a:solidFill>
                  <a:srgbClr val="0000FF"/>
                </a:solidFill>
                <a:latin typeface="Courier New" panose="02070309020205020404" pitchFamily="49" charset="0"/>
                <a:cs typeface="Courier New" panose="02070309020205020404" pitchFamily="49" charset="0"/>
              </a:rPr>
              <a:t>2</a:t>
            </a:r>
            <a:r>
              <a:rPr lang="en-US" altLang="en-US" sz="800" b="0" cap="none" spc="0" dirty="0">
                <a:solidFill>
                  <a:srgbClr val="000000"/>
                </a:solidFill>
                <a:latin typeface="Courier New" panose="02070309020205020404" pitchFamily="49" charset="0"/>
                <a:cs typeface="Courier New" panose="02070309020205020404" pitchFamily="49" charset="0"/>
              </a:rPr>
              <a:t>)</a:t>
            </a:r>
            <a:endParaRPr lang="en-US" altLang="en-US" sz="800" cap="none" spc="0" dirty="0">
              <a:solidFill>
                <a:srgbClr val="000080"/>
              </a:solidFill>
              <a:latin typeface="Courier New" panose="02070309020205020404" pitchFamily="49" charset="0"/>
              <a:cs typeface="Courier New" panose="02070309020205020404" pitchFamily="49" charset="0"/>
            </a:endParaRPr>
          </a:p>
          <a:p>
            <a:pPr lvl="0" eaLnBrk="0" fontAlgn="base" hangingPunct="0">
              <a:lnSpc>
                <a:spcPct val="150000"/>
              </a:lnSpc>
              <a:spcBef>
                <a:spcPct val="0"/>
              </a:spcBef>
              <a:spcAft>
                <a:spcPct val="0"/>
              </a:spcAft>
            </a:pPr>
            <a:r>
              <a:rPr lang="en-US" altLang="en-US" sz="800" cap="none" spc="0" dirty="0">
                <a:solidFill>
                  <a:srgbClr val="000080"/>
                </a:solidFill>
                <a:latin typeface="Courier New" panose="02070309020205020404" pitchFamily="49" charset="0"/>
                <a:cs typeface="Courier New" panose="02070309020205020404" pitchFamily="49" charset="0"/>
              </a:rPr>
              <a:t>val </a:t>
            </a:r>
            <a:r>
              <a:rPr lang="en-US" altLang="en-US" sz="800" b="0" cap="none" spc="0" dirty="0">
                <a:solidFill>
                  <a:srgbClr val="000000"/>
                </a:solidFill>
                <a:latin typeface="Courier New" panose="02070309020205020404" pitchFamily="49" charset="0"/>
                <a:cs typeface="Courier New" panose="02070309020205020404" pitchFamily="49" charset="0"/>
              </a:rPr>
              <a:t>z = </a:t>
            </a:r>
            <a:r>
              <a:rPr lang="en-US" altLang="en-US" sz="800" b="0" cap="none" spc="0" dirty="0" err="1">
                <a:solidFill>
                  <a:srgbClr val="000000"/>
                </a:solidFill>
                <a:latin typeface="Courier New" panose="02070309020205020404" pitchFamily="49" charset="0"/>
                <a:cs typeface="Courier New" panose="02070309020205020404" pitchFamily="49" charset="0"/>
              </a:rPr>
              <a:t>x.</a:t>
            </a:r>
            <a:r>
              <a:rPr lang="en-US" altLang="en-US" sz="800" cap="none" spc="0" dirty="0" err="1">
                <a:solidFill>
                  <a:srgbClr val="000000"/>
                </a:solidFill>
                <a:latin typeface="Courier New" panose="02070309020205020404" pitchFamily="49" charset="0"/>
                <a:cs typeface="Courier New" panose="02070309020205020404" pitchFamily="49" charset="0"/>
              </a:rPr>
              <a:t>flatMap</a:t>
            </a:r>
            <a:r>
              <a:rPr lang="en-US" altLang="en-US" sz="800" b="0" cap="none" spc="0" dirty="0">
                <a:solidFill>
                  <a:srgbClr val="000000"/>
                </a:solidFill>
                <a:latin typeface="Courier New" panose="02070309020205020404" pitchFamily="49" charset="0"/>
                <a:cs typeface="Courier New" panose="02070309020205020404" pitchFamily="49" charset="0"/>
              </a:rPr>
              <a:t>(x =&gt; </a:t>
            </a:r>
            <a:r>
              <a:rPr lang="en-US" altLang="en-US" sz="800" b="0" i="1" cap="none" spc="0" dirty="0">
                <a:solidFill>
                  <a:srgbClr val="660E7A"/>
                </a:solidFill>
                <a:latin typeface="Courier New" panose="02070309020205020404" pitchFamily="49" charset="0"/>
                <a:cs typeface="Courier New" panose="02070309020205020404" pitchFamily="49" charset="0"/>
              </a:rPr>
              <a:t>List</a:t>
            </a:r>
            <a:r>
              <a:rPr lang="en-US" altLang="en-US" sz="800" b="0" cap="none" spc="0" dirty="0">
                <a:solidFill>
                  <a:srgbClr val="000000"/>
                </a:solidFill>
                <a:latin typeface="Courier New" panose="02070309020205020404" pitchFamily="49" charset="0"/>
                <a:cs typeface="Courier New" panose="02070309020205020404" pitchFamily="49" charset="0"/>
              </a:rPr>
              <a:t>(</a:t>
            </a:r>
            <a:r>
              <a:rPr lang="en-US" altLang="en-US" sz="800" b="0" cap="none" spc="0" dirty="0" err="1">
                <a:solidFill>
                  <a:srgbClr val="000000"/>
                </a:solidFill>
                <a:latin typeface="Courier New" panose="02070309020205020404" pitchFamily="49" charset="0"/>
                <a:cs typeface="Courier New" panose="02070309020205020404" pitchFamily="49" charset="0"/>
              </a:rPr>
              <a:t>x,x</a:t>
            </a:r>
            <a:r>
              <a:rPr lang="en-US" altLang="en-US" sz="800" b="0" cap="none" spc="0" dirty="0">
                <a:solidFill>
                  <a:srgbClr val="000000"/>
                </a:solidFill>
                <a:latin typeface="Courier New" panose="02070309020205020404" pitchFamily="49" charset="0"/>
                <a:cs typeface="Courier New" panose="02070309020205020404" pitchFamily="49" charset="0"/>
              </a:rPr>
              <a:t>))</a:t>
            </a:r>
            <a:br>
              <a:rPr lang="en-US" altLang="en-US" sz="800" b="0" cap="none" spc="0" dirty="0">
                <a:solidFill>
                  <a:srgbClr val="000000"/>
                </a:solidFill>
                <a:latin typeface="Courier New" panose="02070309020205020404" pitchFamily="49" charset="0"/>
                <a:cs typeface="Courier New" panose="02070309020205020404" pitchFamily="49" charset="0"/>
              </a:rPr>
            </a:br>
            <a:r>
              <a:rPr lang="en-US" altLang="en-US" sz="800" b="0" i="1" cap="none" spc="0" dirty="0">
                <a:solidFill>
                  <a:srgbClr val="808080"/>
                </a:solidFill>
                <a:latin typeface="Courier New" panose="02070309020205020404" pitchFamily="49" charset="0"/>
                <a:cs typeface="Courier New" panose="02070309020205020404" pitchFamily="49" charset="0"/>
              </a:rPr>
              <a:t>// 1, 1, 2, 2, 3, 3</a:t>
            </a:r>
            <a:endParaRPr lang="en-US" altLang="en-US" sz="1600" b="0" cap="none" spc="0" dirty="0">
              <a:solidFill>
                <a:srgbClr val="222222"/>
              </a:solidFill>
              <a:latin typeface="Arial" panose="020B0604020202020204" pitchFamily="34" charset="0"/>
            </a:endParaRPr>
          </a:p>
          <a:p>
            <a:endParaRPr lang="en-US" cap="none" dirty="0"/>
          </a:p>
        </p:txBody>
      </p:sp>
      <p:sp>
        <p:nvSpPr>
          <p:cNvPr id="10" name="Content Placeholder 8"/>
          <p:cNvSpPr>
            <a:spLocks noGrp="1"/>
          </p:cNvSpPr>
          <p:nvPr>
            <p:ph sz="quarter" idx="12"/>
          </p:nvPr>
        </p:nvSpPr>
        <p:spPr>
          <a:xfrm>
            <a:off x="360364" y="2533262"/>
            <a:ext cx="3993357" cy="772211"/>
          </a:xfrm>
        </p:spPr>
        <p:txBody>
          <a:body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mapPartitions</a:t>
            </a:r>
            <a:r>
              <a:rPr lang="en-US" altLang="en-US" sz="800" dirty="0">
                <a:solidFill>
                  <a:srgbClr val="000000"/>
                </a:solidFill>
                <a:latin typeface="Courier New" panose="02070309020205020404" pitchFamily="49" charset="0"/>
                <a:cs typeface="Courier New" panose="02070309020205020404" pitchFamily="49" charset="0"/>
              </a:rPr>
              <a:t>(x =&gt; </a:t>
            </a:r>
            <a:r>
              <a:rPr lang="en-US" altLang="en-US" sz="800" i="1" dirty="0">
                <a:solidFill>
                  <a:srgbClr val="660E7A"/>
                </a:solidFill>
                <a:latin typeface="Courier New" panose="02070309020205020404" pitchFamily="49" charset="0"/>
                <a:cs typeface="Courier New" panose="02070309020205020404" pitchFamily="49" charset="0"/>
              </a:rPr>
              <a:t>List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x.next</a:t>
            </a:r>
            <a:r>
              <a:rPr lang="en-US" altLang="en-US" sz="800" dirty="0">
                <a:solidFill>
                  <a:srgbClr val="000000"/>
                </a:solidFill>
                <a:latin typeface="Courier New" panose="02070309020205020404" pitchFamily="49" charset="0"/>
                <a:cs typeface="Courier New" panose="02070309020205020404" pitchFamily="49" charset="0"/>
              </a:rPr>
              <a:t>).iterator)</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3</a:t>
            </a:r>
            <a:endParaRPr lang="en-US" altLang="en-US" sz="1600" dirty="0">
              <a:latin typeface="Arial" panose="020B0604020202020204" pitchFamily="34" charset="0"/>
            </a:endParaRPr>
          </a:p>
        </p:txBody>
      </p:sp>
      <p:sp>
        <p:nvSpPr>
          <p:cNvPr id="11" name="Text Placeholder 9"/>
          <p:cNvSpPr>
            <a:spLocks noGrp="1"/>
          </p:cNvSpPr>
          <p:nvPr>
            <p:ph type="body" sz="quarter" idx="13"/>
          </p:nvPr>
        </p:nvSpPr>
        <p:spPr>
          <a:xfrm>
            <a:off x="363587" y="1966382"/>
            <a:ext cx="3993359" cy="548217"/>
          </a:xfrm>
        </p:spPr>
        <p:txBody>
          <a:bodyPr/>
          <a:lstStyle/>
          <a:p>
            <a:r>
              <a:rPr lang="en-US" cap="none" dirty="0" err="1"/>
              <a:t>mapPartitions</a:t>
            </a:r>
            <a:r>
              <a:rPr lang="en-US" cap="none" dirty="0"/>
              <a:t>(</a:t>
            </a:r>
            <a:r>
              <a:rPr lang="en-US" cap="none" dirty="0" err="1"/>
              <a:t>func</a:t>
            </a:r>
            <a:r>
              <a:rPr lang="en-US" cap="none" dirty="0" smtClean="0"/>
              <a:t>)</a:t>
            </a:r>
          </a:p>
          <a:p>
            <a:r>
              <a:rPr lang="en-US" sz="900" i="1" cap="none" spc="0" dirty="0" err="1">
                <a:solidFill>
                  <a:prstClr val="black"/>
                </a:solidFill>
              </a:rPr>
              <a:t>func</a:t>
            </a:r>
            <a:r>
              <a:rPr lang="en-US" sz="900" cap="none" spc="0" dirty="0">
                <a:solidFill>
                  <a:prstClr val="black"/>
                </a:solidFill>
              </a:rPr>
              <a:t> must be of type Iterator&lt;T&gt; =&gt; Iterator&lt;U&gt; </a:t>
            </a:r>
            <a:endParaRPr lang="en-US" cap="none" dirty="0"/>
          </a:p>
        </p:txBody>
      </p:sp>
      <p:sp>
        <p:nvSpPr>
          <p:cNvPr id="12" name="Content Placeholder 8"/>
          <p:cNvSpPr txBox="1">
            <a:spLocks/>
          </p:cNvSpPr>
          <p:nvPr/>
        </p:nvSpPr>
        <p:spPr>
          <a:xfrm>
            <a:off x="360364" y="3872352"/>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mapPartitionsWithIndex</a:t>
            </a:r>
            <a:r>
              <a:rPr lang="en-US" altLang="en-US" sz="800" dirty="0">
                <a:solidFill>
                  <a:srgbClr val="000000"/>
                </a:solidFill>
                <a:latin typeface="Courier New" panose="02070309020205020404" pitchFamily="49" charset="0"/>
                <a:cs typeface="Courier New" panose="02070309020205020404" pitchFamily="49" charset="0"/>
              </a:rPr>
              <a:t>( (index, </a:t>
            </a:r>
            <a:r>
              <a:rPr lang="en-US" altLang="en-US" sz="800" dirty="0" err="1">
                <a:solidFill>
                  <a:srgbClr val="000000"/>
                </a:solidFill>
                <a:latin typeface="Courier New" panose="02070309020205020404" pitchFamily="49" charset="0"/>
                <a:cs typeface="Courier New" panose="02070309020205020404" pitchFamily="49" charset="0"/>
              </a:rPr>
              <a:t>iter</a:t>
            </a:r>
            <a:r>
              <a:rPr lang="en-US" altLang="en-US" sz="800" dirty="0">
                <a:solidFill>
                  <a:srgbClr val="000000"/>
                </a:solidFill>
                <a:latin typeface="Courier New" panose="02070309020205020404" pitchFamily="49" charset="0"/>
                <a:cs typeface="Courier New" panose="02070309020205020404" pitchFamily="49" charset="0"/>
              </a:rPr>
              <a:t>) =&gt;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iter.toList.map</a:t>
            </a:r>
            <a:r>
              <a:rPr lang="en-US" altLang="en-US" sz="800" dirty="0">
                <a:solidFill>
                  <a:srgbClr val="000000"/>
                </a:solidFill>
                <a:latin typeface="Courier New" panose="02070309020205020404" pitchFamily="49" charset="0"/>
                <a:cs typeface="Courier New" panose="02070309020205020404" pitchFamily="49" charset="0"/>
              </a:rPr>
              <a:t>(x =&gt; index + </a:t>
            </a:r>
            <a:r>
              <a:rPr lang="en-US" altLang="en-US" sz="800" b="1" dirty="0">
                <a:solidFill>
                  <a:srgbClr val="00800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+x).iterator)</a:t>
            </a: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0, 1, 0, 2, 1, 3</a:t>
            </a:r>
            <a:endParaRPr lang="en-US" altLang="en-US" sz="1600" dirty="0">
              <a:latin typeface="Arial" panose="020B0604020202020204" pitchFamily="34" charset="0"/>
            </a:endParaRPr>
          </a:p>
        </p:txBody>
      </p:sp>
      <p:sp>
        <p:nvSpPr>
          <p:cNvPr id="13" name="Text Placeholder 9"/>
          <p:cNvSpPr txBox="1">
            <a:spLocks/>
          </p:cNvSpPr>
          <p:nvPr/>
        </p:nvSpPr>
        <p:spPr>
          <a:xfrm>
            <a:off x="363587" y="3305472"/>
            <a:ext cx="3993359" cy="45372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mapPartitionsWithIndex</a:t>
            </a:r>
            <a:r>
              <a:rPr lang="en-US" cap="none" dirty="0"/>
              <a:t>(</a:t>
            </a:r>
            <a:r>
              <a:rPr lang="en-US" cap="none" dirty="0" err="1"/>
              <a:t>func</a:t>
            </a:r>
            <a:r>
              <a:rPr lang="en-US" cap="none" dirty="0" smtClean="0"/>
              <a:t>)</a:t>
            </a:r>
          </a:p>
          <a:p>
            <a:r>
              <a:rPr lang="en-US" sz="900" i="1" cap="none" spc="0" dirty="0" err="1">
                <a:solidFill>
                  <a:prstClr val="black"/>
                </a:solidFill>
              </a:rPr>
              <a:t>func</a:t>
            </a:r>
            <a:r>
              <a:rPr lang="en-US" sz="900" cap="none" spc="0" dirty="0">
                <a:solidFill>
                  <a:prstClr val="black"/>
                </a:solidFill>
              </a:rPr>
              <a:t> must be of type (Int, Iterator&lt;T&gt;) =&gt; Iterator&lt;U&gt; </a:t>
            </a:r>
            <a:endParaRPr lang="en-US" cap="none" dirty="0"/>
          </a:p>
        </p:txBody>
      </p:sp>
      <p:pic>
        <p:nvPicPr>
          <p:cNvPr id="14" name="Picture 13"/>
          <p:cNvPicPr>
            <a:picLocks noChangeAspect="1"/>
          </p:cNvPicPr>
          <p:nvPr/>
        </p:nvPicPr>
        <p:blipFill>
          <a:blip r:embed="rId3"/>
          <a:stretch>
            <a:fillRect/>
          </a:stretch>
        </p:blipFill>
        <p:spPr>
          <a:xfrm>
            <a:off x="3723550" y="808569"/>
            <a:ext cx="1715436" cy="3927807"/>
          </a:xfrm>
          <a:prstGeom prst="rect">
            <a:avLst/>
          </a:prstGeom>
        </p:spPr>
      </p:pic>
      <p:sp>
        <p:nvSpPr>
          <p:cNvPr id="15" name="Content Placeholder 6"/>
          <p:cNvSpPr txBox="1">
            <a:spLocks/>
          </p:cNvSpPr>
          <p:nvPr/>
        </p:nvSpPr>
        <p:spPr>
          <a:xfrm>
            <a:off x="5731829" y="1151469"/>
            <a:ext cx="3134465" cy="717973"/>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a:t>
            </a:r>
            <a:r>
              <a:rPr lang="en-US" altLang="en-US" sz="800" dirty="0">
                <a:solidFill>
                  <a:srgbClr val="000000"/>
                </a:solidFill>
                <a:latin typeface="Courier New" panose="02070309020205020404" pitchFamily="49" charset="0"/>
                <a:cs typeface="Courier New" panose="02070309020205020404" pitchFamily="49" charset="0"/>
              </a:rPr>
              <a:t>(x =&gt; </a:t>
            </a:r>
            <a:r>
              <a:rPr lang="en-US" altLang="en-US" sz="800" i="1" dirty="0">
                <a:solidFill>
                  <a:srgbClr val="660E7A"/>
                </a:solidFill>
                <a:latin typeface="Courier New" panose="02070309020205020404" pitchFamily="49" charset="0"/>
                <a:cs typeface="Courier New" panose="02070309020205020404" pitchFamily="49" charset="0"/>
              </a:rPr>
              <a:t>List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x,x</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1], [2, 2], [3, 3]</a:t>
            </a:r>
            <a:endParaRPr lang="en-US" altLang="en-US" sz="1600" dirty="0">
              <a:latin typeface="Arial" panose="020B0604020202020204" pitchFamily="34" charset="0"/>
            </a:endParaRPr>
          </a:p>
        </p:txBody>
      </p:sp>
      <p:sp>
        <p:nvSpPr>
          <p:cNvPr id="16" name="Content Placeholder 8"/>
          <p:cNvSpPr txBox="1">
            <a:spLocks/>
          </p:cNvSpPr>
          <p:nvPr/>
        </p:nvSpPr>
        <p:spPr>
          <a:xfrm>
            <a:off x="5731829" y="2309283"/>
            <a:ext cx="3134465" cy="717973"/>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mapPartitions</a:t>
            </a:r>
            <a:r>
              <a:rPr lang="en-US" altLang="en-US" sz="800" dirty="0">
                <a:solidFill>
                  <a:srgbClr val="000000"/>
                </a:solidFill>
                <a:latin typeface="Courier New" panose="02070309020205020404" pitchFamily="49" charset="0"/>
                <a:cs typeface="Courier New" panose="02070309020205020404" pitchFamily="49" charset="0"/>
              </a:rPr>
              <a:t>(x =&gt; </a:t>
            </a:r>
            <a:r>
              <a:rPr lang="en-US" altLang="en-US" sz="800" i="1" dirty="0">
                <a:solidFill>
                  <a:srgbClr val="660E7A"/>
                </a:solidFill>
                <a:latin typeface="Courier New" panose="02070309020205020404" pitchFamily="49" charset="0"/>
                <a:cs typeface="Courier New" panose="02070309020205020404" pitchFamily="49" charset="0"/>
              </a:rPr>
              <a:t>List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x.next</a:t>
            </a:r>
            <a:r>
              <a:rPr lang="en-US" altLang="en-US" sz="800" dirty="0">
                <a:solidFill>
                  <a:srgbClr val="000000"/>
                </a:solidFill>
                <a:latin typeface="Courier New" panose="02070309020205020404" pitchFamily="49" charset="0"/>
                <a:cs typeface="Courier New" panose="02070309020205020404" pitchFamily="49" charset="0"/>
              </a:rPr>
              <a:t>).iterator)</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a:t>
            </a:r>
            <a:endParaRPr lang="en-US" altLang="en-US" sz="1600" dirty="0">
              <a:latin typeface="Arial" panose="020B0604020202020204" pitchFamily="34" charset="0"/>
            </a:endParaRPr>
          </a:p>
        </p:txBody>
      </p:sp>
      <p:sp>
        <p:nvSpPr>
          <p:cNvPr id="17" name="Content Placeholder 8"/>
          <p:cNvSpPr txBox="1">
            <a:spLocks/>
          </p:cNvSpPr>
          <p:nvPr/>
        </p:nvSpPr>
        <p:spPr>
          <a:xfrm>
            <a:off x="5731830" y="3648373"/>
            <a:ext cx="3134464" cy="864024"/>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mapPartitionsWithIndex</a:t>
            </a:r>
            <a:r>
              <a:rPr lang="en-US" altLang="en-US" sz="800" dirty="0">
                <a:solidFill>
                  <a:srgbClr val="000000"/>
                </a:solidFill>
                <a:latin typeface="Courier New" panose="02070309020205020404" pitchFamily="49" charset="0"/>
                <a:cs typeface="Courier New" panose="02070309020205020404" pitchFamily="49" charset="0"/>
              </a:rPr>
              <a:t>( (index, </a:t>
            </a:r>
            <a:r>
              <a:rPr lang="en-US" altLang="en-US" sz="800" dirty="0" err="1">
                <a:solidFill>
                  <a:srgbClr val="000000"/>
                </a:solidFill>
                <a:latin typeface="Courier New" panose="02070309020205020404" pitchFamily="49" charset="0"/>
                <a:cs typeface="Courier New" panose="02070309020205020404" pitchFamily="49" charset="0"/>
              </a:rPr>
              <a:t>iter</a:t>
            </a:r>
            <a:r>
              <a:rPr lang="en-US" altLang="en-US" sz="800" dirty="0">
                <a:solidFill>
                  <a:srgbClr val="000000"/>
                </a:solidFill>
                <a:latin typeface="Courier New" panose="02070309020205020404" pitchFamily="49" charset="0"/>
                <a:cs typeface="Courier New" panose="02070309020205020404" pitchFamily="49" charset="0"/>
              </a:rPr>
              <a:t>) =&gt;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iter.toList.map</a:t>
            </a:r>
            <a:r>
              <a:rPr lang="en-US" altLang="en-US" sz="800" dirty="0">
                <a:solidFill>
                  <a:srgbClr val="000000"/>
                </a:solidFill>
                <a:latin typeface="Courier New" panose="02070309020205020404" pitchFamily="49" charset="0"/>
                <a:cs typeface="Courier New" panose="02070309020205020404" pitchFamily="49" charset="0"/>
              </a:rPr>
              <a:t>(x =&gt; index + </a:t>
            </a:r>
            <a:r>
              <a:rPr lang="en-US" altLang="en-US" sz="800" b="1" dirty="0">
                <a:solidFill>
                  <a:srgbClr val="00800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+x).iterator)</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0, 1, 0, 2, 0, 3</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213235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Zipping</a:t>
            </a:r>
          </a:p>
        </p:txBody>
      </p:sp>
      <p:sp>
        <p:nvSpPr>
          <p:cNvPr id="7" name="Content Placeholder 6"/>
          <p:cNvSpPr>
            <a:spLocks noGrp="1"/>
          </p:cNvSpPr>
          <p:nvPr>
            <p:ph sz="quarter" idx="10"/>
          </p:nvPr>
        </p:nvSpPr>
        <p:spPr>
          <a:xfrm>
            <a:off x="370735" y="1151469"/>
            <a:ext cx="3986211" cy="717973"/>
          </a:xfrm>
        </p:spPr>
        <p:txBody>
          <a:body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x.</a:t>
            </a:r>
            <a:r>
              <a:rPr lang="en-US" altLang="en-US" sz="800" b="1" dirty="0">
                <a:solidFill>
                  <a:srgbClr val="000000"/>
                </a:solidFill>
                <a:latin typeface="Courier New" panose="02070309020205020404" pitchFamily="49" charset="0"/>
                <a:cs typeface="Courier New" panose="02070309020205020404" pitchFamily="49" charset="0"/>
              </a:rPr>
              <a:t>zip</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(A,1), (B,2), (C,3)</a:t>
            </a:r>
            <a:endParaRPr lang="en-US" altLang="en-US" sz="1600" dirty="0">
              <a:latin typeface="Arial" panose="020B0604020202020204" pitchFamily="34" charset="0"/>
            </a:endParaRPr>
          </a:p>
        </p:txBody>
      </p:sp>
      <p:sp>
        <p:nvSpPr>
          <p:cNvPr id="8" name="Text Placeholder 7"/>
          <p:cNvSpPr>
            <a:spLocks noGrp="1"/>
          </p:cNvSpPr>
          <p:nvPr>
            <p:ph type="body" sz="quarter" idx="11"/>
          </p:nvPr>
        </p:nvSpPr>
        <p:spPr>
          <a:xfrm>
            <a:off x="370735" y="808569"/>
            <a:ext cx="3986212" cy="342900"/>
          </a:xfrm>
        </p:spPr>
        <p:txBody>
          <a:bodyPr/>
          <a:lstStyle/>
          <a:p>
            <a:r>
              <a:rPr lang="en-US" cap="none" dirty="0"/>
              <a:t>zip(</a:t>
            </a:r>
            <a:r>
              <a:rPr lang="en-US" cap="none" dirty="0" err="1"/>
              <a:t>datase</a:t>
            </a:r>
            <a:r>
              <a:rPr lang="en-US" cap="none" dirty="0"/>
              <a:t>)</a:t>
            </a:r>
          </a:p>
        </p:txBody>
      </p:sp>
      <p:sp>
        <p:nvSpPr>
          <p:cNvPr id="9" name="Content Placeholder 8"/>
          <p:cNvSpPr>
            <a:spLocks noGrp="1"/>
          </p:cNvSpPr>
          <p:nvPr>
            <p:ph sz="quarter" idx="12"/>
          </p:nvPr>
        </p:nvSpPr>
        <p:spPr>
          <a:xfrm>
            <a:off x="363589" y="2309283"/>
            <a:ext cx="3993357" cy="717973"/>
          </a:xfrm>
        </p:spPr>
        <p:txBody>
          <a:body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zipWithIndex</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(A,0), (B,1), (C,2)</a:t>
            </a:r>
            <a:endParaRPr lang="en-US" altLang="en-US" sz="1600" dirty="0">
              <a:latin typeface="Arial" panose="020B0604020202020204" pitchFamily="34" charset="0"/>
            </a:endParaRPr>
          </a:p>
        </p:txBody>
      </p:sp>
      <p:sp>
        <p:nvSpPr>
          <p:cNvPr id="10" name="Text Placeholder 9"/>
          <p:cNvSpPr>
            <a:spLocks noGrp="1"/>
          </p:cNvSpPr>
          <p:nvPr>
            <p:ph type="body" sz="quarter" idx="13"/>
          </p:nvPr>
        </p:nvSpPr>
        <p:spPr>
          <a:xfrm>
            <a:off x="363587" y="1966383"/>
            <a:ext cx="3993359" cy="342900"/>
          </a:xfrm>
        </p:spPr>
        <p:txBody>
          <a:bodyPr/>
          <a:lstStyle/>
          <a:p>
            <a:r>
              <a:rPr lang="en-US" cap="none" dirty="0" err="1"/>
              <a:t>zipWithIndex</a:t>
            </a:r>
            <a:r>
              <a:rPr lang="en-US" cap="none" dirty="0"/>
              <a:t>()</a:t>
            </a:r>
          </a:p>
        </p:txBody>
      </p:sp>
      <p:sp>
        <p:nvSpPr>
          <p:cNvPr id="5" name="Slide Number Placeholder 4"/>
          <p:cNvSpPr>
            <a:spLocks noGrp="1"/>
          </p:cNvSpPr>
          <p:nvPr>
            <p:ph type="sldNum" sz="quarter" idx="4"/>
          </p:nvPr>
        </p:nvSpPr>
        <p:spPr/>
        <p:txBody>
          <a:bodyPr/>
          <a:lstStyle/>
          <a:p>
            <a:fld id="{3A707DD9-E92B-45E8-BE0A-E6B2EDF345EB}" type="slidenum">
              <a:rPr lang="en-US" smtClean="0"/>
              <a:pPr/>
              <a:t>55</a:t>
            </a:fld>
            <a:endParaRPr lang="en-US" dirty="0"/>
          </a:p>
        </p:txBody>
      </p:sp>
      <p:sp>
        <p:nvSpPr>
          <p:cNvPr id="11" name="Content Placeholder 8"/>
          <p:cNvSpPr txBox="1">
            <a:spLocks/>
          </p:cNvSpPr>
          <p:nvPr/>
        </p:nvSpPr>
        <p:spPr>
          <a:xfrm>
            <a:off x="363589" y="3648373"/>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zipWithUniqueId</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(A,0), (B,1), (C,3)</a:t>
            </a:r>
            <a:endParaRPr lang="en-US" altLang="en-US" sz="1600" dirty="0">
              <a:latin typeface="Arial" panose="020B0604020202020204" pitchFamily="34" charset="0"/>
            </a:endParaRPr>
          </a:p>
        </p:txBody>
      </p:sp>
      <p:sp>
        <p:nvSpPr>
          <p:cNvPr id="12"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zipWithUniqueId</a:t>
            </a:r>
            <a:r>
              <a:rPr lang="en-US" cap="none" dirty="0"/>
              <a:t>()</a:t>
            </a:r>
          </a:p>
        </p:txBody>
      </p:sp>
      <p:pic>
        <p:nvPicPr>
          <p:cNvPr id="14" name="Picture 13"/>
          <p:cNvPicPr>
            <a:picLocks noChangeAspect="1"/>
          </p:cNvPicPr>
          <p:nvPr/>
        </p:nvPicPr>
        <p:blipFill>
          <a:blip r:embed="rId3"/>
          <a:stretch>
            <a:fillRect/>
          </a:stretch>
        </p:blipFill>
        <p:spPr>
          <a:xfrm>
            <a:off x="5130960" y="808569"/>
            <a:ext cx="2785979" cy="3929991"/>
          </a:xfrm>
          <a:prstGeom prst="rect">
            <a:avLst/>
          </a:prstGeom>
        </p:spPr>
      </p:pic>
    </p:spTree>
    <p:extLst>
      <p:ext uri="{BB962C8B-B14F-4D97-AF65-F5344CB8AC3E}">
        <p14:creationId xmlns:p14="http://schemas.microsoft.com/office/powerpoint/2010/main" val="427827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bldP spid="10" grpId="0" build="p"/>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Wide Transformations</a:t>
            </a:r>
          </a:p>
        </p:txBody>
      </p:sp>
      <p:sp>
        <p:nvSpPr>
          <p:cNvPr id="10" name="Content Placeholder 9"/>
          <p:cNvSpPr>
            <a:spLocks noGrp="1"/>
          </p:cNvSpPr>
          <p:nvPr>
            <p:ph sz="quarter" idx="11"/>
          </p:nvPr>
        </p:nvSpPr>
        <p:spPr/>
        <p:txBody>
          <a:bodyPr/>
          <a:lstStyle/>
          <a:p>
            <a:pPr>
              <a:buClr>
                <a:srgbClr val="76CDD8"/>
              </a:buClr>
            </a:pPr>
            <a:r>
              <a:rPr lang="en-US" dirty="0"/>
              <a:t>intersection(dataset)</a:t>
            </a:r>
          </a:p>
          <a:p>
            <a:pPr>
              <a:buClr>
                <a:srgbClr val="76CDD8"/>
              </a:buClr>
            </a:pPr>
            <a:r>
              <a:rPr lang="en-US" dirty="0"/>
              <a:t>distinct([</a:t>
            </a:r>
            <a:r>
              <a:rPr lang="en-US" dirty="0" err="1"/>
              <a:t>numTasks</a:t>
            </a:r>
            <a:r>
              <a:rPr lang="en-US" dirty="0"/>
              <a:t>])</a:t>
            </a:r>
          </a:p>
          <a:p>
            <a:pPr>
              <a:buClr>
                <a:srgbClr val="76CDD8"/>
              </a:buClr>
            </a:pPr>
            <a:r>
              <a:rPr lang="en-US" dirty="0" err="1"/>
              <a:t>groupByKey</a:t>
            </a:r>
            <a:r>
              <a:rPr lang="en-US" dirty="0"/>
              <a:t>([</a:t>
            </a:r>
            <a:r>
              <a:rPr lang="en-US" dirty="0" err="1"/>
              <a:t>numTasks</a:t>
            </a:r>
            <a:r>
              <a:rPr lang="en-US" dirty="0"/>
              <a:t>])</a:t>
            </a:r>
          </a:p>
          <a:p>
            <a:pPr>
              <a:buClr>
                <a:srgbClr val="76CDD8"/>
              </a:buClr>
            </a:pPr>
            <a:r>
              <a:rPr lang="en-US" dirty="0" err="1"/>
              <a:t>reduceByKey</a:t>
            </a:r>
            <a:r>
              <a:rPr lang="en-US" dirty="0"/>
              <a:t>(</a:t>
            </a:r>
            <a:r>
              <a:rPr lang="en-US" dirty="0" err="1"/>
              <a:t>func</a:t>
            </a:r>
            <a:r>
              <a:rPr lang="en-US" dirty="0"/>
              <a:t>, [</a:t>
            </a:r>
            <a:r>
              <a:rPr lang="en-US" dirty="0" err="1"/>
              <a:t>numTasks</a:t>
            </a:r>
            <a:r>
              <a:rPr lang="en-US" dirty="0"/>
              <a:t>])</a:t>
            </a:r>
          </a:p>
          <a:p>
            <a:pPr>
              <a:buClr>
                <a:srgbClr val="76CDD8"/>
              </a:buClr>
            </a:pPr>
            <a:r>
              <a:rPr lang="en-US" dirty="0" err="1"/>
              <a:t>sortByKey</a:t>
            </a:r>
            <a:r>
              <a:rPr lang="en-US" dirty="0"/>
              <a:t>([ascending], [</a:t>
            </a:r>
            <a:r>
              <a:rPr lang="en-US" dirty="0" err="1"/>
              <a:t>numTasks</a:t>
            </a:r>
            <a:r>
              <a:rPr lang="en-US" dirty="0"/>
              <a:t>])</a:t>
            </a:r>
          </a:p>
          <a:p>
            <a:pPr>
              <a:buClr>
                <a:srgbClr val="76CDD8"/>
              </a:buClr>
            </a:pPr>
            <a:r>
              <a:rPr lang="en-US" dirty="0"/>
              <a:t>join(dataset, [</a:t>
            </a:r>
            <a:r>
              <a:rPr lang="en-US" dirty="0" err="1"/>
              <a:t>num</a:t>
            </a:r>
            <a:r>
              <a:rPr lang="en-US" dirty="0"/>
              <a:t>)</a:t>
            </a:r>
          </a:p>
          <a:p>
            <a:pPr>
              <a:buClr>
                <a:srgbClr val="76CDD8"/>
              </a:buClr>
            </a:pPr>
            <a:r>
              <a:rPr lang="en-US" dirty="0"/>
              <a:t>coalesce(</a:t>
            </a:r>
            <a:r>
              <a:rPr lang="en-US" dirty="0" err="1"/>
              <a:t>numTasks</a:t>
            </a:r>
            <a:r>
              <a:rPr lang="en-US" dirty="0"/>
              <a:t>)</a:t>
            </a:r>
          </a:p>
          <a:p>
            <a:pPr>
              <a:buClr>
                <a:srgbClr val="76CDD8"/>
              </a:buClr>
            </a:pPr>
            <a:r>
              <a:rPr lang="en-US" dirty="0" err="1"/>
              <a:t>cartesian</a:t>
            </a:r>
            <a:r>
              <a:rPr lang="en-US" dirty="0"/>
              <a:t>(dataset)</a:t>
            </a:r>
          </a:p>
          <a:p>
            <a:pPr>
              <a:buClr>
                <a:srgbClr val="76CDD8"/>
              </a:buClr>
            </a:pPr>
            <a:r>
              <a:rPr lang="en-US" dirty="0"/>
              <a:t>repartition(</a:t>
            </a:r>
            <a:r>
              <a:rPr lang="en-US" dirty="0" err="1"/>
              <a:t>numTasks</a:t>
            </a:r>
            <a:r>
              <a:rPr lang="en-US" dirty="0"/>
              <a:t>)</a:t>
            </a:r>
          </a:p>
          <a:p>
            <a:endParaRPr lang="en-US" dirty="0"/>
          </a:p>
        </p:txBody>
      </p:sp>
      <p:sp>
        <p:nvSpPr>
          <p:cNvPr id="7" name="Slide Number Placeholder 6"/>
          <p:cNvSpPr>
            <a:spLocks noGrp="1"/>
          </p:cNvSpPr>
          <p:nvPr>
            <p:ph type="sldNum" sz="quarter" idx="4"/>
          </p:nvPr>
        </p:nvSpPr>
        <p:spPr/>
        <p:txBody>
          <a:bodyPr/>
          <a:lstStyle/>
          <a:p>
            <a:fld id="{3A707DD9-E92B-45E8-BE0A-E6B2EDF345EB}" type="slidenum">
              <a:rPr lang="en-US" smtClean="0"/>
              <a:pPr/>
              <a:t>56</a:t>
            </a:fld>
            <a:endParaRPr lang="en-US" dirty="0"/>
          </a:p>
        </p:txBody>
      </p:sp>
      <p:pic>
        <p:nvPicPr>
          <p:cNvPr id="11" name="Content Placeholder 10"/>
          <p:cNvPicPr>
            <a:picLocks noGrp="1" noChangeAspect="1"/>
          </p:cNvPicPr>
          <p:nvPr>
            <p:ph sz="quarter" idx="10"/>
          </p:nvPr>
        </p:nvPicPr>
        <p:blipFill>
          <a:blip r:embed="rId3"/>
          <a:stretch>
            <a:fillRect/>
          </a:stretch>
        </p:blipFill>
        <p:spPr>
          <a:xfrm>
            <a:off x="1326969" y="1079500"/>
            <a:ext cx="2046650" cy="3397250"/>
          </a:xfrm>
          <a:prstGeom prst="rect">
            <a:avLst/>
          </a:prstGeom>
        </p:spPr>
      </p:pic>
    </p:spTree>
    <p:extLst>
      <p:ext uri="{BB962C8B-B14F-4D97-AF65-F5344CB8AC3E}">
        <p14:creationId xmlns:p14="http://schemas.microsoft.com/office/powerpoint/2010/main" val="12964215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78005" y="849624"/>
            <a:ext cx="2987484" cy="1544628"/>
          </a:xfrm>
          <a:prstGeom prst="rect">
            <a:avLst/>
          </a:prstGeom>
        </p:spPr>
      </p:pic>
      <p:sp>
        <p:nvSpPr>
          <p:cNvPr id="6" name="Title 5"/>
          <p:cNvSpPr>
            <a:spLocks noGrp="1"/>
          </p:cNvSpPr>
          <p:nvPr>
            <p:ph type="title"/>
          </p:nvPr>
        </p:nvSpPr>
        <p:spPr/>
        <p:txBody>
          <a:bodyPr/>
          <a:lstStyle/>
          <a:p>
            <a:r>
              <a:rPr lang="en-US" dirty="0"/>
              <a:t>Intersection, Distinct</a:t>
            </a:r>
          </a:p>
        </p:txBody>
      </p:sp>
      <p:sp>
        <p:nvSpPr>
          <p:cNvPr id="7" name="Content Placeholder 6"/>
          <p:cNvSpPr>
            <a:spLocks noGrp="1"/>
          </p:cNvSpPr>
          <p:nvPr>
            <p:ph sz="quarter" idx="10"/>
          </p:nvPr>
        </p:nvSpPr>
        <p:spPr>
          <a:xfrm>
            <a:off x="360364" y="1201596"/>
            <a:ext cx="3986211" cy="717973"/>
          </a:xfrm>
        </p:spPr>
        <p:txBody>
          <a:body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3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intersection</a:t>
            </a:r>
            <a:r>
              <a:rPr lang="en-US" altLang="en-US" sz="800" dirty="0">
                <a:solidFill>
                  <a:srgbClr val="000000"/>
                </a:solidFill>
                <a:latin typeface="Courier New" panose="02070309020205020404" pitchFamily="49" charset="0"/>
                <a:cs typeface="Courier New" panose="02070309020205020404" pitchFamily="49" charset="0"/>
              </a:rPr>
              <a:t>(y)</a:t>
            </a:r>
            <a:endParaRPr lang="en-US" altLang="en-US" sz="1600" dirty="0">
              <a:latin typeface="Arial" panose="020B0604020202020204" pitchFamily="34" charset="0"/>
            </a:endParaRP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4, 3, 5</a:t>
            </a:r>
            <a:endParaRPr lang="en-US" altLang="en-US" sz="1600" dirty="0">
              <a:latin typeface="Arial" panose="020B0604020202020204" pitchFamily="34" charset="0"/>
            </a:endParaRPr>
          </a:p>
        </p:txBody>
      </p:sp>
      <p:sp>
        <p:nvSpPr>
          <p:cNvPr id="8" name="Text Placeholder 7"/>
          <p:cNvSpPr>
            <a:spLocks noGrp="1"/>
          </p:cNvSpPr>
          <p:nvPr>
            <p:ph type="body" sz="quarter" idx="11"/>
          </p:nvPr>
        </p:nvSpPr>
        <p:spPr>
          <a:xfrm>
            <a:off x="360364" y="858696"/>
            <a:ext cx="3986212" cy="342900"/>
          </a:xfrm>
        </p:spPr>
        <p:txBody>
          <a:bodyPr/>
          <a:lstStyle/>
          <a:p>
            <a:r>
              <a:rPr lang="en-US" cap="none" dirty="0"/>
              <a:t>intersection(dataset)</a:t>
            </a:r>
          </a:p>
        </p:txBody>
      </p:sp>
      <p:sp>
        <p:nvSpPr>
          <p:cNvPr id="9" name="Content Placeholder 8"/>
          <p:cNvSpPr>
            <a:spLocks noGrp="1"/>
          </p:cNvSpPr>
          <p:nvPr>
            <p:ph sz="quarter" idx="12"/>
          </p:nvPr>
        </p:nvSpPr>
        <p:spPr>
          <a:xfrm>
            <a:off x="360366" y="3106552"/>
            <a:ext cx="3993357" cy="717973"/>
          </a:xfrm>
        </p:spPr>
        <p:txBody>
          <a:body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distinct</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1, 3, 2</a:t>
            </a:r>
            <a:endParaRPr lang="en-US" altLang="en-US" sz="1600" dirty="0">
              <a:latin typeface="Arial" panose="020B0604020202020204" pitchFamily="34" charset="0"/>
            </a:endParaRPr>
          </a:p>
        </p:txBody>
      </p:sp>
      <p:sp>
        <p:nvSpPr>
          <p:cNvPr id="10" name="Text Placeholder 9"/>
          <p:cNvSpPr>
            <a:spLocks noGrp="1"/>
          </p:cNvSpPr>
          <p:nvPr>
            <p:ph type="body" sz="quarter" idx="13"/>
          </p:nvPr>
        </p:nvSpPr>
        <p:spPr>
          <a:xfrm>
            <a:off x="360364" y="2763652"/>
            <a:ext cx="3993359" cy="342900"/>
          </a:xfrm>
        </p:spPr>
        <p:txBody>
          <a:bodyPr/>
          <a:lstStyle/>
          <a:p>
            <a:r>
              <a:rPr lang="en-US" cap="none" dirty="0"/>
              <a:t>distinct([</a:t>
            </a:r>
            <a:r>
              <a:rPr lang="en-US" cap="none" dirty="0" err="1"/>
              <a:t>numTasks</a:t>
            </a:r>
            <a:r>
              <a:rPr lang="en-US" cap="none" dirty="0"/>
              <a:t>])</a:t>
            </a:r>
          </a:p>
        </p:txBody>
      </p:sp>
      <p:sp>
        <p:nvSpPr>
          <p:cNvPr id="5" name="Slide Number Placeholder 4"/>
          <p:cNvSpPr>
            <a:spLocks noGrp="1"/>
          </p:cNvSpPr>
          <p:nvPr>
            <p:ph type="sldNum" sz="quarter" idx="4"/>
          </p:nvPr>
        </p:nvSpPr>
        <p:spPr/>
        <p:txBody>
          <a:bodyPr/>
          <a:lstStyle/>
          <a:p>
            <a:fld id="{3A707DD9-E92B-45E8-BE0A-E6B2EDF345EB}" type="slidenum">
              <a:rPr lang="en-US" smtClean="0"/>
              <a:pPr/>
              <a:t>57</a:t>
            </a:fld>
            <a:endParaRPr lang="en-US" dirty="0"/>
          </a:p>
        </p:txBody>
      </p:sp>
      <p:pic>
        <p:nvPicPr>
          <p:cNvPr id="15" name="Picture 14"/>
          <p:cNvPicPr>
            <a:picLocks noChangeAspect="1"/>
          </p:cNvPicPr>
          <p:nvPr/>
        </p:nvPicPr>
        <p:blipFill>
          <a:blip r:embed="rId4"/>
          <a:stretch>
            <a:fillRect/>
          </a:stretch>
        </p:blipFill>
        <p:spPr>
          <a:xfrm>
            <a:off x="5378006" y="2763652"/>
            <a:ext cx="1991380" cy="1734642"/>
          </a:xfrm>
          <a:prstGeom prst="rect">
            <a:avLst/>
          </a:prstGeom>
        </p:spPr>
      </p:pic>
    </p:spTree>
    <p:extLst>
      <p:ext uri="{BB962C8B-B14F-4D97-AF65-F5344CB8AC3E}">
        <p14:creationId xmlns:p14="http://schemas.microsoft.com/office/powerpoint/2010/main" val="227344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Managing Partitions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58</a:t>
            </a:fld>
            <a:endParaRPr lang="en-US" dirty="0"/>
          </a:p>
        </p:txBody>
      </p:sp>
      <p:sp>
        <p:nvSpPr>
          <p:cNvPr id="16" name="Content Placeholder 8"/>
          <p:cNvSpPr txBox="1">
            <a:spLocks/>
          </p:cNvSpPr>
          <p:nvPr/>
        </p:nvSpPr>
        <p:spPr>
          <a:xfrm>
            <a:off x="363589" y="3648373"/>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repartition</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[1, 2, 4, 5], [3, 6]</a:t>
            </a:r>
            <a:endParaRPr lang="en-US" altLang="en-US" sz="800" dirty="0">
              <a:latin typeface="Arial" panose="020B0604020202020204" pitchFamily="34" charset="0"/>
            </a:endParaRPr>
          </a:p>
        </p:txBody>
      </p:sp>
      <p:sp>
        <p:nvSpPr>
          <p:cNvPr id="17"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repartition(</a:t>
            </a:r>
            <a:r>
              <a:rPr lang="en-US" cap="none" dirty="0" err="1"/>
              <a:t>numPartitions</a:t>
            </a:r>
            <a:r>
              <a:rPr lang="en-US" cap="none" dirty="0"/>
              <a:t>)</a:t>
            </a:r>
          </a:p>
        </p:txBody>
      </p:sp>
      <p:sp>
        <p:nvSpPr>
          <p:cNvPr id="18" name="Content Placeholder 8"/>
          <p:cNvSpPr txBox="1">
            <a:spLocks/>
          </p:cNvSpPr>
          <p:nvPr/>
        </p:nvSpPr>
        <p:spPr>
          <a:xfrm>
            <a:off x="363589" y="2441449"/>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coalesce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[1, 2, 3], [4, 5, 6]</a:t>
            </a:r>
            <a:endParaRPr lang="en-US" altLang="en-US" sz="1600" dirty="0">
              <a:latin typeface="Arial" panose="020B0604020202020204" pitchFamily="34" charset="0"/>
            </a:endParaRPr>
          </a:p>
        </p:txBody>
      </p:sp>
      <p:sp>
        <p:nvSpPr>
          <p:cNvPr id="19" name="Text Placeholder 9"/>
          <p:cNvSpPr txBox="1">
            <a:spLocks/>
          </p:cNvSpPr>
          <p:nvPr/>
        </p:nvSpPr>
        <p:spPr>
          <a:xfrm>
            <a:off x="363587"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coalesce(</a:t>
            </a:r>
            <a:r>
              <a:rPr lang="en-US" cap="none" dirty="0" err="1"/>
              <a:t>numPartitions</a:t>
            </a:r>
            <a:r>
              <a:rPr lang="en-US" cap="none" dirty="0"/>
              <a:t>)</a:t>
            </a:r>
          </a:p>
        </p:txBody>
      </p:sp>
      <p:sp>
        <p:nvSpPr>
          <p:cNvPr id="20" name="Content Placeholder 8"/>
          <p:cNvSpPr txBox="1">
            <a:spLocks/>
          </p:cNvSpPr>
          <p:nvPr/>
        </p:nvSpPr>
        <p:spPr>
          <a:xfrm>
            <a:off x="363589" y="1234525"/>
            <a:ext cx="3993357" cy="418168"/>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[1], [2, 3], [4], [5, 6]</a:t>
            </a:r>
            <a:endParaRPr lang="en-US" altLang="en-US" sz="1600" dirty="0">
              <a:latin typeface="Arial" panose="020B0604020202020204" pitchFamily="34" charset="0"/>
            </a:endParaRPr>
          </a:p>
        </p:txBody>
      </p:sp>
      <p:sp>
        <p:nvSpPr>
          <p:cNvPr id="21" name="Text Placeholder 9"/>
          <p:cNvSpPr txBox="1">
            <a:spLocks/>
          </p:cNvSpPr>
          <p:nvPr/>
        </p:nvSpPr>
        <p:spPr>
          <a:xfrm>
            <a:off x="363587" y="891625"/>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solidFill>
                  <a:schemeClr val="bg2"/>
                </a:solidFill>
              </a:rPr>
              <a:t>input</a:t>
            </a:r>
          </a:p>
        </p:txBody>
      </p:sp>
      <p:pic>
        <p:nvPicPr>
          <p:cNvPr id="22" name="Picture 21"/>
          <p:cNvPicPr>
            <a:picLocks noChangeAspect="1"/>
          </p:cNvPicPr>
          <p:nvPr/>
        </p:nvPicPr>
        <p:blipFill>
          <a:blip r:embed="rId3"/>
          <a:stretch>
            <a:fillRect/>
          </a:stretch>
        </p:blipFill>
        <p:spPr>
          <a:xfrm>
            <a:off x="5408508" y="1227097"/>
            <a:ext cx="3378305" cy="2902796"/>
          </a:xfrm>
          <a:prstGeom prst="rect">
            <a:avLst/>
          </a:prstGeom>
        </p:spPr>
      </p:pic>
    </p:spTree>
    <p:extLst>
      <p:ext uri="{BB962C8B-B14F-4D97-AF65-F5344CB8AC3E}">
        <p14:creationId xmlns:p14="http://schemas.microsoft.com/office/powerpoint/2010/main" val="31751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Increasing Partitions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59</a:t>
            </a:fld>
            <a:endParaRPr lang="en-US" dirty="0"/>
          </a:p>
        </p:txBody>
      </p:sp>
      <p:sp>
        <p:nvSpPr>
          <p:cNvPr id="16" name="Content Placeholder 8"/>
          <p:cNvSpPr txBox="1">
            <a:spLocks/>
          </p:cNvSpPr>
          <p:nvPr/>
        </p:nvSpPr>
        <p:spPr>
          <a:xfrm>
            <a:off x="363589" y="3648373"/>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coalesce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err="1">
                <a:solidFill>
                  <a:srgbClr val="000000"/>
                </a:solidFill>
                <a:latin typeface="Courier New" panose="02070309020205020404" pitchFamily="49" charset="0"/>
                <a:cs typeface="Courier New" panose="02070309020205020404" pitchFamily="49" charset="0"/>
              </a:rPr>
              <a:t>println</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z.getNumPartitions</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i="1" dirty="0">
                <a:solidFill>
                  <a:srgbClr val="808080"/>
                </a:solidFill>
                <a:latin typeface="Courier New" panose="02070309020205020404" pitchFamily="49" charset="0"/>
                <a:cs typeface="Courier New" panose="02070309020205020404" pitchFamily="49" charset="0"/>
              </a:rPr>
              <a:t>// 4</a:t>
            </a:r>
            <a:br>
              <a:rPr lang="en-US" altLang="en-US" sz="800" i="1" dirty="0">
                <a:solidFill>
                  <a:srgbClr val="80808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zPartitions</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dirty="0" err="1">
                <a:solidFill>
                  <a:srgbClr val="000000"/>
                </a:solidFill>
                <a:latin typeface="Courier New" panose="02070309020205020404" pitchFamily="49" charset="0"/>
                <a:cs typeface="Courier New" panose="02070309020205020404" pitchFamily="49" charset="0"/>
              </a:rPr>
              <a:t>z.glom</a:t>
            </a:r>
            <a:r>
              <a:rPr lang="en-US" altLang="en-US" sz="800" dirty="0">
                <a:solidFill>
                  <a:srgbClr val="000000"/>
                </a:solidFill>
                <a:latin typeface="Courier New" panose="02070309020205020404" pitchFamily="49" charset="0"/>
                <a:cs typeface="Courier New" panose="02070309020205020404" pitchFamily="49" charset="0"/>
              </a:rPr>
              <a:t>().collect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err="1">
                <a:solidFill>
                  <a:srgbClr val="000000"/>
                </a:solidFill>
                <a:latin typeface="Courier New" panose="02070309020205020404" pitchFamily="49" charset="0"/>
                <a:cs typeface="Courier New" panose="02070309020205020404" pitchFamily="49" charset="0"/>
              </a:rPr>
              <a:t>zPartitions.foreach</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err="1">
                <a:solidFill>
                  <a:srgbClr val="000000"/>
                </a:solidFill>
                <a:latin typeface="Courier New" panose="02070309020205020404" pitchFamily="49" charset="0"/>
                <a:cs typeface="Courier New" panose="02070309020205020404" pitchFamily="49" charset="0"/>
              </a:rPr>
              <a:t>println</a:t>
            </a:r>
            <a:r>
              <a:rPr lang="en-US" altLang="en-US" sz="800" dirty="0">
                <a:solidFill>
                  <a:srgbClr val="000000"/>
                </a:solidFill>
                <a:latin typeface="Courier New" panose="02070309020205020404" pitchFamily="49" charset="0"/>
                <a:cs typeface="Courier New" panose="02070309020205020404" pitchFamily="49" charset="0"/>
              </a:rPr>
              <a:t>(_.</a:t>
            </a:r>
            <a:r>
              <a:rPr lang="en-US" altLang="en-US" sz="800" dirty="0" err="1">
                <a:solidFill>
                  <a:srgbClr val="000000"/>
                </a:solidFill>
                <a:latin typeface="Courier New" panose="02070309020205020404" pitchFamily="49" charset="0"/>
                <a:cs typeface="Courier New" panose="02070309020205020404" pitchFamily="49" charset="0"/>
              </a:rPr>
              <a:t>mkString</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[2, 3], [4], [5, 6]</a:t>
            </a:r>
            <a:endParaRPr lang="en-US" altLang="en-US" sz="1600" dirty="0">
              <a:latin typeface="Arial" panose="020B0604020202020204" pitchFamily="34" charset="0"/>
            </a:endParaRPr>
          </a:p>
        </p:txBody>
      </p:sp>
      <p:sp>
        <p:nvSpPr>
          <p:cNvPr id="17"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coalesce</a:t>
            </a:r>
          </a:p>
        </p:txBody>
      </p:sp>
      <p:sp>
        <p:nvSpPr>
          <p:cNvPr id="18" name="Content Placeholder 8"/>
          <p:cNvSpPr txBox="1">
            <a:spLocks/>
          </p:cNvSpPr>
          <p:nvPr/>
        </p:nvSpPr>
        <p:spPr>
          <a:xfrm>
            <a:off x="363589" y="2219748"/>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repartition</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err="1">
                <a:solidFill>
                  <a:srgbClr val="000000"/>
                </a:solidFill>
                <a:latin typeface="Courier New" panose="02070309020205020404" pitchFamily="49" charset="0"/>
                <a:cs typeface="Courier New" panose="02070309020205020404" pitchFamily="49" charset="0"/>
              </a:rPr>
              <a:t>println</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z.getNumPartitions</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i="1" dirty="0">
                <a:solidFill>
                  <a:srgbClr val="808080"/>
                </a:solidFill>
                <a:latin typeface="Courier New" panose="02070309020205020404" pitchFamily="49" charset="0"/>
                <a:cs typeface="Courier New" panose="02070309020205020404" pitchFamily="49" charset="0"/>
              </a:rPr>
              <a:t>// 5</a:t>
            </a:r>
            <a:br>
              <a:rPr lang="en-US" altLang="en-US" sz="800" i="1" dirty="0">
                <a:solidFill>
                  <a:srgbClr val="80808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zPartitions</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dirty="0" err="1">
                <a:solidFill>
                  <a:srgbClr val="000000"/>
                </a:solidFill>
                <a:latin typeface="Courier New" panose="02070309020205020404" pitchFamily="49" charset="0"/>
                <a:cs typeface="Courier New" panose="02070309020205020404" pitchFamily="49" charset="0"/>
              </a:rPr>
              <a:t>z.glom</a:t>
            </a:r>
            <a:r>
              <a:rPr lang="en-US" altLang="en-US" sz="800" dirty="0">
                <a:solidFill>
                  <a:srgbClr val="000000"/>
                </a:solidFill>
                <a:latin typeface="Courier New" panose="02070309020205020404" pitchFamily="49" charset="0"/>
                <a:cs typeface="Courier New" panose="02070309020205020404" pitchFamily="49" charset="0"/>
              </a:rPr>
              <a:t>().collect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err="1">
                <a:solidFill>
                  <a:srgbClr val="000000"/>
                </a:solidFill>
                <a:latin typeface="Courier New" panose="02070309020205020404" pitchFamily="49" charset="0"/>
                <a:cs typeface="Courier New" panose="02070309020205020404" pitchFamily="49" charset="0"/>
              </a:rPr>
              <a:t>zPartitions.foreach</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err="1">
                <a:solidFill>
                  <a:srgbClr val="000000"/>
                </a:solidFill>
                <a:latin typeface="Courier New" panose="02070309020205020404" pitchFamily="49" charset="0"/>
                <a:cs typeface="Courier New" panose="02070309020205020404" pitchFamily="49" charset="0"/>
              </a:rPr>
              <a:t>println</a:t>
            </a:r>
            <a:r>
              <a:rPr lang="en-US" altLang="en-US" sz="800" dirty="0">
                <a:solidFill>
                  <a:srgbClr val="000000"/>
                </a:solidFill>
                <a:latin typeface="Courier New" panose="02070309020205020404" pitchFamily="49" charset="0"/>
                <a:cs typeface="Courier New" panose="02070309020205020404" pitchFamily="49" charset="0"/>
              </a:rPr>
              <a:t>(_.</a:t>
            </a:r>
            <a:r>
              <a:rPr lang="en-US" altLang="en-US" sz="800" dirty="0" err="1">
                <a:solidFill>
                  <a:srgbClr val="000000"/>
                </a:solidFill>
                <a:latin typeface="Courier New" panose="02070309020205020404" pitchFamily="49" charset="0"/>
                <a:cs typeface="Courier New" panose="02070309020205020404" pitchFamily="49" charset="0"/>
              </a:rPr>
              <a:t>mkString</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[5], [1, 2, 6], [3], [], [4]</a:t>
            </a:r>
            <a:endParaRPr lang="en-US" altLang="en-US" sz="1600" dirty="0">
              <a:latin typeface="Arial" panose="020B0604020202020204" pitchFamily="34" charset="0"/>
            </a:endParaRPr>
          </a:p>
        </p:txBody>
      </p:sp>
      <p:sp>
        <p:nvSpPr>
          <p:cNvPr id="19" name="Text Placeholder 9"/>
          <p:cNvSpPr txBox="1">
            <a:spLocks/>
          </p:cNvSpPr>
          <p:nvPr/>
        </p:nvSpPr>
        <p:spPr>
          <a:xfrm>
            <a:off x="363587" y="1876848"/>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repartition</a:t>
            </a:r>
          </a:p>
        </p:txBody>
      </p:sp>
      <p:sp>
        <p:nvSpPr>
          <p:cNvPr id="20" name="Content Placeholder 8"/>
          <p:cNvSpPr txBox="1">
            <a:spLocks/>
          </p:cNvSpPr>
          <p:nvPr/>
        </p:nvSpPr>
        <p:spPr>
          <a:xfrm>
            <a:off x="363589" y="1234524"/>
            <a:ext cx="3993357" cy="420624"/>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i="1" dirty="0">
                <a:solidFill>
                  <a:srgbClr val="808080"/>
                </a:solidFill>
                <a:latin typeface="Courier New" panose="02070309020205020404" pitchFamily="49" charset="0"/>
                <a:cs typeface="Courier New" panose="02070309020205020404" pitchFamily="49" charset="0"/>
              </a:rPr>
              <a:t>// [1], [2, 3], [4], [5, 6]</a:t>
            </a:r>
            <a:endParaRPr lang="en-US" altLang="en-US" sz="1600" dirty="0">
              <a:latin typeface="Arial" panose="020B0604020202020204" pitchFamily="34" charset="0"/>
            </a:endParaRPr>
          </a:p>
        </p:txBody>
      </p:sp>
      <p:sp>
        <p:nvSpPr>
          <p:cNvPr id="21" name="Text Placeholder 9"/>
          <p:cNvSpPr txBox="1">
            <a:spLocks/>
          </p:cNvSpPr>
          <p:nvPr/>
        </p:nvSpPr>
        <p:spPr>
          <a:xfrm>
            <a:off x="363587" y="891625"/>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solidFill>
                  <a:schemeClr val="bg2"/>
                </a:solidFill>
              </a:rPr>
              <a:t>input</a:t>
            </a:r>
          </a:p>
        </p:txBody>
      </p:sp>
      <p:pic>
        <p:nvPicPr>
          <p:cNvPr id="11" name="Picture 10">
            <a:extLst>
              <a:ext uri="{FF2B5EF4-FFF2-40B4-BE49-F238E27FC236}">
                <a16:creationId xmlns:a16="http://schemas.microsoft.com/office/drawing/2014/main" id="{D60D3BEE-6122-4198-8A83-111D876F9CFA}"/>
              </a:ext>
            </a:extLst>
          </p:cNvPr>
          <p:cNvPicPr>
            <a:picLocks noChangeAspect="1"/>
          </p:cNvPicPr>
          <p:nvPr/>
        </p:nvPicPr>
        <p:blipFill>
          <a:blip r:embed="rId3"/>
          <a:stretch>
            <a:fillRect/>
          </a:stretch>
        </p:blipFill>
        <p:spPr>
          <a:xfrm>
            <a:off x="5640386" y="1322105"/>
            <a:ext cx="2712780" cy="2712780"/>
          </a:xfrm>
          <a:prstGeom prst="rect">
            <a:avLst/>
          </a:prstGeom>
        </p:spPr>
      </p:pic>
    </p:spTree>
    <p:extLst>
      <p:ext uri="{BB962C8B-B14F-4D97-AF65-F5344CB8AC3E}">
        <p14:creationId xmlns:p14="http://schemas.microsoft.com/office/powerpoint/2010/main" val="374615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vs Hadoop</a:t>
            </a:r>
          </a:p>
        </p:txBody>
      </p:sp>
      <p:sp>
        <p:nvSpPr>
          <p:cNvPr id="5" name="Slide Number Placeholder 4"/>
          <p:cNvSpPr>
            <a:spLocks noGrp="1"/>
          </p:cNvSpPr>
          <p:nvPr>
            <p:ph type="sldNum" sz="quarter" idx="4"/>
          </p:nvPr>
        </p:nvSpPr>
        <p:spPr/>
        <p:txBody>
          <a:bodyPr/>
          <a:lstStyle/>
          <a:p>
            <a:fld id="{3A707DD9-E92B-45E8-BE0A-E6B2EDF345EB}" type="slidenum">
              <a:rPr lang="en-US" smtClean="0"/>
              <a:pPr/>
              <a:t>6</a:t>
            </a:fld>
            <a:endParaRPr lang="en-US" dirty="0"/>
          </a:p>
        </p:txBody>
      </p:sp>
      <p:pic>
        <p:nvPicPr>
          <p:cNvPr id="7" name="Content Placeholder 8"/>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905347" y="966565"/>
            <a:ext cx="7333306" cy="3681152"/>
          </a:xfrm>
        </p:spPr>
      </p:pic>
    </p:spTree>
    <p:extLst>
      <p:ext uri="{BB962C8B-B14F-4D97-AF65-F5344CB8AC3E}">
        <p14:creationId xmlns:p14="http://schemas.microsoft.com/office/powerpoint/2010/main" val="4061184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sz="quarter" idx="10"/>
          </p:nvPr>
        </p:nvSpPr>
        <p:spPr>
          <a:xfrm>
            <a:off x="360364" y="1145243"/>
            <a:ext cx="3986212" cy="3397250"/>
          </a:xfrm>
        </p:spPr>
        <p:txBody>
          <a:bodyPr/>
          <a:lstStyle/>
          <a:p>
            <a:pPr marL="274320" indent="-274320">
              <a:lnSpc>
                <a:spcPct val="100000"/>
              </a:lnSpc>
              <a:spcBef>
                <a:spcPts val="0"/>
              </a:spcBef>
              <a:spcAft>
                <a:spcPts val="600"/>
              </a:spcAft>
              <a:buClr>
                <a:schemeClr val="accent1"/>
              </a:buClr>
            </a:pPr>
            <a:r>
              <a:rPr lang="en-US" sz="1400" dirty="0"/>
              <a:t>count()</a:t>
            </a:r>
          </a:p>
          <a:p>
            <a:pPr marL="274320" indent="-274320">
              <a:lnSpc>
                <a:spcPct val="100000"/>
              </a:lnSpc>
              <a:spcBef>
                <a:spcPts val="0"/>
              </a:spcBef>
              <a:spcAft>
                <a:spcPts val="600"/>
              </a:spcAft>
              <a:buClr>
                <a:schemeClr val="accent1"/>
              </a:buClr>
            </a:pPr>
            <a:r>
              <a:rPr lang="en-US" sz="1400" dirty="0"/>
              <a:t>collect()</a:t>
            </a:r>
          </a:p>
          <a:p>
            <a:pPr marL="274320" indent="-274320">
              <a:lnSpc>
                <a:spcPct val="100000"/>
              </a:lnSpc>
              <a:spcBef>
                <a:spcPts val="0"/>
              </a:spcBef>
              <a:spcAft>
                <a:spcPts val="600"/>
              </a:spcAft>
              <a:buClr>
                <a:schemeClr val="accent1"/>
              </a:buClr>
            </a:pPr>
            <a:r>
              <a:rPr lang="en-US" sz="1400" dirty="0"/>
              <a:t>take(n)</a:t>
            </a:r>
          </a:p>
          <a:p>
            <a:pPr marL="274320" indent="-274320">
              <a:lnSpc>
                <a:spcPct val="100000"/>
              </a:lnSpc>
              <a:spcBef>
                <a:spcPts val="0"/>
              </a:spcBef>
              <a:spcAft>
                <a:spcPts val="600"/>
              </a:spcAft>
              <a:buClr>
                <a:schemeClr val="accent1"/>
              </a:buClr>
            </a:pPr>
            <a:r>
              <a:rPr lang="en-US" sz="1400" dirty="0"/>
              <a:t>top(n)</a:t>
            </a:r>
          </a:p>
          <a:p>
            <a:pPr marL="274320" indent="-274320">
              <a:lnSpc>
                <a:spcPct val="100000"/>
              </a:lnSpc>
              <a:spcBef>
                <a:spcPts val="0"/>
              </a:spcBef>
              <a:spcAft>
                <a:spcPts val="600"/>
              </a:spcAft>
              <a:buClr>
                <a:schemeClr val="accent1"/>
              </a:buClr>
            </a:pPr>
            <a:r>
              <a:rPr lang="en-US" sz="1400" dirty="0" err="1"/>
              <a:t>countByValue</a:t>
            </a:r>
            <a:r>
              <a:rPr lang="en-US" sz="1400" dirty="0"/>
              <a:t>()</a:t>
            </a:r>
          </a:p>
          <a:p>
            <a:pPr marL="274320" indent="-274320">
              <a:lnSpc>
                <a:spcPct val="100000"/>
              </a:lnSpc>
              <a:spcBef>
                <a:spcPts val="0"/>
              </a:spcBef>
              <a:spcAft>
                <a:spcPts val="600"/>
              </a:spcAft>
              <a:buClr>
                <a:schemeClr val="accent1"/>
              </a:buClr>
            </a:pPr>
            <a:r>
              <a:rPr lang="en-US" sz="1400" dirty="0"/>
              <a:t>reduce(</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a:t>fold(</a:t>
            </a:r>
            <a:r>
              <a:rPr lang="en-US" sz="1400" dirty="0" err="1"/>
              <a:t>zeroValue</a:t>
            </a:r>
            <a:r>
              <a:rPr lang="en-US" sz="1400" dirty="0"/>
              <a:t>, </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a:t>aggregate(</a:t>
            </a:r>
            <a:r>
              <a:rPr lang="en-US" sz="1400" dirty="0" err="1"/>
              <a:t>zeroValue</a:t>
            </a:r>
            <a:r>
              <a:rPr lang="en-US" sz="1400" dirty="0"/>
              <a:t>, </a:t>
            </a:r>
            <a:r>
              <a:rPr lang="en-US" sz="1400" dirty="0" err="1"/>
              <a:t>seqOp</a:t>
            </a:r>
            <a:r>
              <a:rPr lang="en-US" sz="1400" dirty="0"/>
              <a:t>, </a:t>
            </a:r>
            <a:r>
              <a:rPr lang="en-US" sz="1400" dirty="0" err="1"/>
              <a:t>combOp</a:t>
            </a:r>
            <a:r>
              <a:rPr lang="en-US" sz="1400" dirty="0"/>
              <a:t>)</a:t>
            </a:r>
          </a:p>
          <a:p>
            <a:pPr marL="274320" indent="-274320">
              <a:lnSpc>
                <a:spcPct val="100000"/>
              </a:lnSpc>
              <a:spcBef>
                <a:spcPts val="0"/>
              </a:spcBef>
              <a:spcAft>
                <a:spcPts val="600"/>
              </a:spcAft>
              <a:buClr>
                <a:schemeClr val="accent1"/>
              </a:buClr>
            </a:pPr>
            <a:r>
              <a:rPr lang="en-US" sz="1400" dirty="0" err="1"/>
              <a:t>foreach</a:t>
            </a:r>
            <a:r>
              <a:rPr lang="en-US" sz="1400" dirty="0"/>
              <a:t>(</a:t>
            </a:r>
            <a:r>
              <a:rPr lang="en-US" sz="1400" dirty="0" err="1"/>
              <a:t>func</a:t>
            </a:r>
            <a:r>
              <a:rPr lang="en-US" sz="1400" dirty="0"/>
              <a:t>)</a:t>
            </a:r>
          </a:p>
          <a:p>
            <a:pPr marL="274320" indent="-274320">
              <a:lnSpc>
                <a:spcPct val="100000"/>
              </a:lnSpc>
              <a:spcBef>
                <a:spcPts val="0"/>
              </a:spcBef>
              <a:spcAft>
                <a:spcPts val="600"/>
              </a:spcAft>
              <a:buClr>
                <a:schemeClr val="accent1"/>
              </a:buClr>
            </a:pPr>
            <a:r>
              <a:rPr lang="en-US" sz="1400" dirty="0" err="1"/>
              <a:t>saveAsTextFile</a:t>
            </a:r>
            <a:r>
              <a:rPr lang="en-US" sz="1400" dirty="0"/>
              <a:t>(path)</a:t>
            </a:r>
          </a:p>
          <a:p>
            <a:pPr marL="274320" indent="-274320">
              <a:lnSpc>
                <a:spcPct val="100000"/>
              </a:lnSpc>
              <a:spcBef>
                <a:spcPts val="0"/>
              </a:spcBef>
              <a:spcAft>
                <a:spcPts val="600"/>
              </a:spcAft>
              <a:buClr>
                <a:schemeClr val="accent1"/>
              </a:buClr>
            </a:pPr>
            <a:r>
              <a:rPr lang="en-US" sz="1400" dirty="0" err="1"/>
              <a:t>saveAsSequenceFile</a:t>
            </a:r>
            <a:r>
              <a:rPr lang="en-US" sz="1400" dirty="0"/>
              <a:t>(path)</a:t>
            </a:r>
          </a:p>
          <a:p>
            <a:pPr marL="274320" indent="-274320">
              <a:lnSpc>
                <a:spcPct val="100000"/>
              </a:lnSpc>
              <a:spcBef>
                <a:spcPts val="0"/>
              </a:spcBef>
              <a:spcAft>
                <a:spcPts val="600"/>
              </a:spcAft>
              <a:buClr>
                <a:schemeClr val="accent1"/>
              </a:buClr>
            </a:pPr>
            <a:r>
              <a:rPr lang="en-US" sz="1400" dirty="0" err="1"/>
              <a:t>saveAsObjectFile</a:t>
            </a:r>
            <a:r>
              <a:rPr lang="en-US" sz="1400" dirty="0"/>
              <a:t>(path)</a:t>
            </a:r>
          </a:p>
          <a:p>
            <a:pPr marL="274320" indent="-274320">
              <a:lnSpc>
                <a:spcPct val="100000"/>
              </a:lnSpc>
              <a:spcBef>
                <a:spcPts val="0"/>
              </a:spcBef>
              <a:spcAft>
                <a:spcPts val="600"/>
              </a:spcAft>
              <a:buClr>
                <a:schemeClr val="accent1"/>
              </a:buClr>
            </a:pPr>
            <a:endParaRPr lang="en-US" sz="1400" dirty="0"/>
          </a:p>
        </p:txBody>
      </p:sp>
      <p:sp>
        <p:nvSpPr>
          <p:cNvPr id="5" name="Slide Number Placeholder 4"/>
          <p:cNvSpPr>
            <a:spLocks noGrp="1"/>
          </p:cNvSpPr>
          <p:nvPr>
            <p:ph type="sldNum" sz="quarter" idx="4"/>
          </p:nvPr>
        </p:nvSpPr>
        <p:spPr/>
        <p:txBody>
          <a:bodyPr/>
          <a:lstStyle/>
          <a:p>
            <a:fld id="{3A707DD9-E92B-45E8-BE0A-E6B2EDF345EB}" type="slidenum">
              <a:rPr lang="en-US" smtClean="0"/>
              <a:pPr/>
              <a:t>60</a:t>
            </a:fld>
            <a:endParaRPr lang="en-US" dirty="0"/>
          </a:p>
        </p:txBody>
      </p:sp>
      <p:pic>
        <p:nvPicPr>
          <p:cNvPr id="1026" name="Picture 2" descr="Pay Numbers Infinity Digits Fill Mass Seri"/>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5772" y="1271483"/>
            <a:ext cx="4523554" cy="30157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7305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Basic Actions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61</a:t>
            </a:fld>
            <a:endParaRPr lang="en-US" dirty="0"/>
          </a:p>
        </p:txBody>
      </p:sp>
      <p:sp>
        <p:nvSpPr>
          <p:cNvPr id="18" name="Content Placeholder 8"/>
          <p:cNvSpPr txBox="1">
            <a:spLocks/>
          </p:cNvSpPr>
          <p:nvPr/>
        </p:nvSpPr>
        <p:spPr>
          <a:xfrm>
            <a:off x="363589" y="3648373"/>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00"/>
                </a:solidFill>
                <a:latin typeface="Courier New" panose="02070309020205020404" pitchFamily="49" charset="0"/>
                <a:cs typeface="Courier New" panose="02070309020205020404" pitchFamily="49" charset="0"/>
              </a:rPr>
              <a:t>countByValue</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1 -&gt; 2, 3 -&gt; 1, 2 -&gt; 2</a:t>
            </a:r>
            <a:endParaRPr lang="en-US" altLang="en-US" sz="1600" dirty="0">
              <a:latin typeface="Arial" panose="020B0604020202020204" pitchFamily="34" charset="0"/>
            </a:endParaRPr>
          </a:p>
        </p:txBody>
      </p:sp>
      <p:sp>
        <p:nvSpPr>
          <p:cNvPr id="19"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countByValue</a:t>
            </a:r>
            <a:r>
              <a:rPr lang="en-US" cap="none" dirty="0"/>
              <a:t>()</a:t>
            </a:r>
          </a:p>
        </p:txBody>
      </p:sp>
      <p:sp>
        <p:nvSpPr>
          <p:cNvPr id="20" name="Content Placeholder 8"/>
          <p:cNvSpPr txBox="1">
            <a:spLocks/>
          </p:cNvSpPr>
          <p:nvPr/>
        </p:nvSpPr>
        <p:spPr>
          <a:xfrm>
            <a:off x="363589" y="2441449"/>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indent="0" eaLnBrk="0" fontAlgn="base" hangingPunct="0">
              <a:lnSpc>
                <a:spcPct val="150000"/>
              </a:lnSpc>
              <a:spcBef>
                <a:spcPct val="0"/>
              </a:spcBef>
              <a:spcAft>
                <a:spcPct val="0"/>
              </a:spcAft>
              <a:buNone/>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count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5</a:t>
            </a:r>
            <a:endParaRPr lang="en-US" altLang="en-US" sz="800" dirty="0">
              <a:latin typeface="Arial" panose="020B0604020202020204" pitchFamily="34" charset="0"/>
            </a:endParaRPr>
          </a:p>
        </p:txBody>
      </p:sp>
      <p:sp>
        <p:nvSpPr>
          <p:cNvPr id="21" name="Text Placeholder 9"/>
          <p:cNvSpPr txBox="1">
            <a:spLocks/>
          </p:cNvSpPr>
          <p:nvPr/>
        </p:nvSpPr>
        <p:spPr>
          <a:xfrm>
            <a:off x="363587"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count()</a:t>
            </a:r>
          </a:p>
        </p:txBody>
      </p:sp>
      <p:sp>
        <p:nvSpPr>
          <p:cNvPr id="22" name="Content Placeholder 8"/>
          <p:cNvSpPr txBox="1">
            <a:spLocks/>
          </p:cNvSpPr>
          <p:nvPr/>
        </p:nvSpPr>
        <p:spPr>
          <a:xfrm>
            <a:off x="363589" y="1229955"/>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collect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2, 1, 3, 2</a:t>
            </a:r>
            <a:endParaRPr lang="en-US" altLang="en-US" sz="1600" dirty="0">
              <a:latin typeface="Arial" panose="020B0604020202020204" pitchFamily="34" charset="0"/>
            </a:endParaRPr>
          </a:p>
        </p:txBody>
      </p:sp>
      <p:sp>
        <p:nvSpPr>
          <p:cNvPr id="23" name="Text Placeholder 9"/>
          <p:cNvSpPr txBox="1">
            <a:spLocks/>
          </p:cNvSpPr>
          <p:nvPr/>
        </p:nvSpPr>
        <p:spPr>
          <a:xfrm>
            <a:off x="363587" y="887055"/>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collect()</a:t>
            </a:r>
          </a:p>
        </p:txBody>
      </p:sp>
      <p:pic>
        <p:nvPicPr>
          <p:cNvPr id="24" name="Picture 23"/>
          <p:cNvPicPr>
            <a:picLocks noChangeAspect="1"/>
          </p:cNvPicPr>
          <p:nvPr/>
        </p:nvPicPr>
        <p:blipFill>
          <a:blip r:embed="rId3"/>
          <a:stretch>
            <a:fillRect/>
          </a:stretch>
        </p:blipFill>
        <p:spPr>
          <a:xfrm>
            <a:off x="5474786" y="887055"/>
            <a:ext cx="3312027" cy="3556119"/>
          </a:xfrm>
          <a:prstGeom prst="rect">
            <a:avLst/>
          </a:prstGeom>
        </p:spPr>
      </p:pic>
    </p:spTree>
    <p:extLst>
      <p:ext uri="{BB962C8B-B14F-4D97-AF65-F5344CB8AC3E}">
        <p14:creationId xmlns:p14="http://schemas.microsoft.com/office/powerpoint/2010/main" val="53918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Collecting Rows to the Driver</a:t>
            </a:r>
          </a:p>
        </p:txBody>
      </p:sp>
      <p:sp>
        <p:nvSpPr>
          <p:cNvPr id="5" name="Slide Number Placeholder 4"/>
          <p:cNvSpPr>
            <a:spLocks noGrp="1"/>
          </p:cNvSpPr>
          <p:nvPr>
            <p:ph type="sldNum" sz="quarter" idx="4"/>
          </p:nvPr>
        </p:nvSpPr>
        <p:spPr/>
        <p:txBody>
          <a:bodyPr/>
          <a:lstStyle/>
          <a:p>
            <a:fld id="{3A707DD9-E92B-45E8-BE0A-E6B2EDF345EB}" type="slidenum">
              <a:rPr lang="en-US" smtClean="0"/>
              <a:pPr/>
              <a:t>62</a:t>
            </a:fld>
            <a:endParaRPr lang="en-US" dirty="0"/>
          </a:p>
        </p:txBody>
      </p:sp>
      <p:sp>
        <p:nvSpPr>
          <p:cNvPr id="20" name="Content Placeholder 8"/>
          <p:cNvSpPr txBox="1">
            <a:spLocks/>
          </p:cNvSpPr>
          <p:nvPr/>
        </p:nvSpPr>
        <p:spPr>
          <a:xfrm>
            <a:off x="363589" y="2441449"/>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top</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5, 4, 3</a:t>
            </a:r>
            <a:endParaRPr lang="en-US" altLang="en-US" sz="1600" dirty="0">
              <a:latin typeface="Arial" panose="020B0604020202020204" pitchFamily="34" charset="0"/>
            </a:endParaRPr>
          </a:p>
        </p:txBody>
      </p:sp>
      <p:sp>
        <p:nvSpPr>
          <p:cNvPr id="21" name="Text Placeholder 9"/>
          <p:cNvSpPr txBox="1">
            <a:spLocks/>
          </p:cNvSpPr>
          <p:nvPr/>
        </p:nvSpPr>
        <p:spPr>
          <a:xfrm>
            <a:off x="363587"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top(n)</a:t>
            </a:r>
          </a:p>
        </p:txBody>
      </p:sp>
      <p:sp>
        <p:nvSpPr>
          <p:cNvPr id="22" name="Content Placeholder 8"/>
          <p:cNvSpPr txBox="1">
            <a:spLocks/>
          </p:cNvSpPr>
          <p:nvPr/>
        </p:nvSpPr>
        <p:spPr>
          <a:xfrm>
            <a:off x="363589" y="1236581"/>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take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2, 3</a:t>
            </a:r>
          </a:p>
        </p:txBody>
      </p:sp>
      <p:sp>
        <p:nvSpPr>
          <p:cNvPr id="23" name="Text Placeholder 9"/>
          <p:cNvSpPr txBox="1">
            <a:spLocks/>
          </p:cNvSpPr>
          <p:nvPr/>
        </p:nvSpPr>
        <p:spPr>
          <a:xfrm>
            <a:off x="363587" y="887055"/>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take(n)</a:t>
            </a:r>
          </a:p>
        </p:txBody>
      </p:sp>
      <p:pic>
        <p:nvPicPr>
          <p:cNvPr id="11" name="Picture 10"/>
          <p:cNvPicPr>
            <a:picLocks noChangeAspect="1"/>
          </p:cNvPicPr>
          <p:nvPr/>
        </p:nvPicPr>
        <p:blipFill>
          <a:blip r:embed="rId3"/>
          <a:stretch>
            <a:fillRect/>
          </a:stretch>
        </p:blipFill>
        <p:spPr>
          <a:xfrm>
            <a:off x="5992532" y="914149"/>
            <a:ext cx="2444223" cy="2391324"/>
          </a:xfrm>
          <a:prstGeom prst="rect">
            <a:avLst/>
          </a:prstGeom>
        </p:spPr>
      </p:pic>
    </p:spTree>
    <p:extLst>
      <p:ext uri="{BB962C8B-B14F-4D97-AF65-F5344CB8AC3E}">
        <p14:creationId xmlns:p14="http://schemas.microsoft.com/office/powerpoint/2010/main" val="311164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Data Aggregation</a:t>
            </a:r>
          </a:p>
        </p:txBody>
      </p:sp>
      <p:sp>
        <p:nvSpPr>
          <p:cNvPr id="5" name="Slide Number Placeholder 4"/>
          <p:cNvSpPr>
            <a:spLocks noGrp="1"/>
          </p:cNvSpPr>
          <p:nvPr>
            <p:ph type="sldNum" sz="quarter" idx="4"/>
          </p:nvPr>
        </p:nvSpPr>
        <p:spPr/>
        <p:txBody>
          <a:bodyPr/>
          <a:lstStyle/>
          <a:p>
            <a:fld id="{3A707DD9-E92B-45E8-BE0A-E6B2EDF345EB}" type="slidenum">
              <a:rPr lang="en-US" smtClean="0"/>
              <a:pPr/>
              <a:t>63</a:t>
            </a:fld>
            <a:endParaRPr lang="en-US" dirty="0"/>
          </a:p>
        </p:txBody>
      </p:sp>
      <p:sp>
        <p:nvSpPr>
          <p:cNvPr id="9" name="Content Placeholder 8"/>
          <p:cNvSpPr txBox="1">
            <a:spLocks/>
          </p:cNvSpPr>
          <p:nvPr/>
        </p:nvSpPr>
        <p:spPr>
          <a:xfrm>
            <a:off x="363589" y="3648373"/>
            <a:ext cx="3993357" cy="112854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aggregate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(acc._1 + item, acc._2 +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(acc1, acc2) =&gt; (acc1._1 + acc2._1, acc1._2 + acc2._2)</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(10,4)</a:t>
            </a:r>
            <a:endParaRPr lang="en-US" altLang="en-US" sz="1600" dirty="0">
              <a:latin typeface="Arial" panose="020B0604020202020204" pitchFamily="34" charset="0"/>
            </a:endParaRPr>
          </a:p>
        </p:txBody>
      </p:sp>
      <p:sp>
        <p:nvSpPr>
          <p:cNvPr id="10" name="Text Placeholder 9"/>
          <p:cNvSpPr txBox="1">
            <a:spLocks/>
          </p:cNvSpPr>
          <p:nvPr/>
        </p:nvSpPr>
        <p:spPr>
          <a:xfrm>
            <a:off x="363587" y="3305472"/>
            <a:ext cx="3993359" cy="447877"/>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aggregate(</a:t>
            </a:r>
            <a:r>
              <a:rPr lang="en-US" cap="none" dirty="0" err="1"/>
              <a:t>zeroValue</a:t>
            </a:r>
            <a:r>
              <a:rPr lang="en-US" cap="none" dirty="0"/>
              <a:t>, </a:t>
            </a:r>
            <a:r>
              <a:rPr lang="en-US" cap="none" dirty="0" err="1"/>
              <a:t>seqOp</a:t>
            </a:r>
            <a:r>
              <a:rPr lang="en-US" cap="none" dirty="0"/>
              <a:t>, </a:t>
            </a:r>
            <a:r>
              <a:rPr lang="en-US" cap="none" dirty="0" err="1"/>
              <a:t>combOp</a:t>
            </a:r>
            <a:r>
              <a:rPr lang="en-US" cap="none" dirty="0"/>
              <a:t>)</a:t>
            </a:r>
          </a:p>
        </p:txBody>
      </p:sp>
      <p:sp>
        <p:nvSpPr>
          <p:cNvPr id="11" name="Content Placeholder 8"/>
          <p:cNvSpPr txBox="1">
            <a:spLocks/>
          </p:cNvSpPr>
          <p:nvPr/>
        </p:nvSpPr>
        <p:spPr>
          <a:xfrm>
            <a:off x="360366" y="2441449"/>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.filter(_&gt;</a:t>
            </a:r>
            <a:r>
              <a:rPr lang="en-US" altLang="en-US" sz="800" dirty="0">
                <a:solidFill>
                  <a:srgbClr val="0000FF"/>
                </a:solidFill>
                <a:latin typeface="Courier New" panose="02070309020205020404" pitchFamily="49" charset="0"/>
                <a:cs typeface="Courier New" panose="02070309020205020404" pitchFamily="49" charset="0"/>
              </a:rPr>
              <a:t>10</a:t>
            </a:r>
            <a:r>
              <a:rPr lang="en-US" altLang="en-US" sz="800" dirty="0">
                <a:solidFill>
                  <a:srgbClr val="000000"/>
                </a:solidFill>
                <a:latin typeface="Courier New" panose="02070309020205020404" pitchFamily="49" charset="0"/>
                <a:cs typeface="Courier New" panose="02070309020205020404" pitchFamily="49" charset="0"/>
              </a:rPr>
              <a:t>)</a:t>
            </a:r>
          </a:p>
          <a:p>
            <a:pPr marL="0" indent="0" eaLnBrk="0" fontAlgn="base" hangingPunct="0">
              <a:lnSpc>
                <a:spcPct val="150000"/>
              </a:lnSpc>
              <a:spcBef>
                <a:spcPct val="0"/>
              </a:spcBef>
              <a:spcAft>
                <a:spcPct val="0"/>
              </a:spcAft>
              <a:buNone/>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fold</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 item)</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0</a:t>
            </a:r>
            <a:endParaRPr lang="en-US" altLang="en-US" sz="1600" dirty="0">
              <a:latin typeface="Arial" panose="020B0604020202020204" pitchFamily="34" charset="0"/>
            </a:endParaRPr>
          </a:p>
        </p:txBody>
      </p:sp>
      <p:sp>
        <p:nvSpPr>
          <p:cNvPr id="12" name="Text Placeholder 9"/>
          <p:cNvSpPr txBox="1">
            <a:spLocks/>
          </p:cNvSpPr>
          <p:nvPr/>
        </p:nvSpPr>
        <p:spPr>
          <a:xfrm>
            <a:off x="360364"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fold(</a:t>
            </a:r>
            <a:r>
              <a:rPr lang="en-US" cap="none" dirty="0" err="1"/>
              <a:t>zeroValue</a:t>
            </a:r>
            <a:r>
              <a:rPr lang="en-US" cap="none" dirty="0"/>
              <a:t>, </a:t>
            </a:r>
            <a:r>
              <a:rPr lang="en-US" cap="none" dirty="0" err="1"/>
              <a:t>func</a:t>
            </a:r>
            <a:r>
              <a:rPr lang="en-US" cap="none" dirty="0"/>
              <a:t>)</a:t>
            </a:r>
          </a:p>
        </p:txBody>
      </p:sp>
      <p:sp>
        <p:nvSpPr>
          <p:cNvPr id="13" name="Content Placeholder 8"/>
          <p:cNvSpPr txBox="1">
            <a:spLocks/>
          </p:cNvSpPr>
          <p:nvPr/>
        </p:nvSpPr>
        <p:spPr>
          <a:xfrm>
            <a:off x="360366" y="1230631"/>
            <a:ext cx="3993357"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reduce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 item)</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10</a:t>
            </a:r>
            <a:endParaRPr lang="en-US" altLang="en-US" sz="1600" dirty="0">
              <a:latin typeface="Arial" panose="020B0604020202020204" pitchFamily="34" charset="0"/>
            </a:endParaRPr>
          </a:p>
        </p:txBody>
      </p:sp>
      <p:sp>
        <p:nvSpPr>
          <p:cNvPr id="14" name="Text Placeholder 9"/>
          <p:cNvSpPr txBox="1">
            <a:spLocks/>
          </p:cNvSpPr>
          <p:nvPr/>
        </p:nvSpPr>
        <p:spPr>
          <a:xfrm>
            <a:off x="360364" y="887731"/>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reduce(</a:t>
            </a:r>
            <a:r>
              <a:rPr lang="en-US" cap="none" dirty="0" err="1"/>
              <a:t>func</a:t>
            </a:r>
            <a:r>
              <a:rPr lang="en-US" cap="none" dirty="0"/>
              <a:t>)</a:t>
            </a:r>
          </a:p>
        </p:txBody>
      </p:sp>
      <p:pic>
        <p:nvPicPr>
          <p:cNvPr id="15" name="Picture 14"/>
          <p:cNvPicPr>
            <a:picLocks noChangeAspect="1"/>
          </p:cNvPicPr>
          <p:nvPr/>
        </p:nvPicPr>
        <p:blipFill>
          <a:blip r:embed="rId3"/>
          <a:stretch>
            <a:fillRect/>
          </a:stretch>
        </p:blipFill>
        <p:spPr>
          <a:xfrm>
            <a:off x="5631787" y="1059181"/>
            <a:ext cx="2211733" cy="1203627"/>
          </a:xfrm>
          <a:prstGeom prst="rect">
            <a:avLst/>
          </a:prstGeom>
        </p:spPr>
      </p:pic>
      <p:pic>
        <p:nvPicPr>
          <p:cNvPr id="16" name="Picture 15"/>
          <p:cNvPicPr>
            <a:picLocks noChangeAspect="1"/>
          </p:cNvPicPr>
          <p:nvPr/>
        </p:nvPicPr>
        <p:blipFill>
          <a:blip r:embed="rId4"/>
          <a:stretch>
            <a:fillRect/>
          </a:stretch>
        </p:blipFill>
        <p:spPr>
          <a:xfrm>
            <a:off x="5631787" y="3570897"/>
            <a:ext cx="2828106" cy="1206016"/>
          </a:xfrm>
          <a:prstGeom prst="rect">
            <a:avLst/>
          </a:prstGeom>
        </p:spPr>
      </p:pic>
      <p:sp>
        <p:nvSpPr>
          <p:cNvPr id="17" name="Content Placeholder 8"/>
          <p:cNvSpPr txBox="1">
            <a:spLocks/>
          </p:cNvSpPr>
          <p:nvPr/>
        </p:nvSpPr>
        <p:spPr>
          <a:xfrm>
            <a:off x="4949299" y="2441449"/>
            <a:ext cx="3993357" cy="864024"/>
          </a:xfrm>
          <a:prstGeom prst="rect">
            <a:avLst/>
          </a:prstGeom>
          <a:solidFill>
            <a:schemeClr val="bg1">
              <a:lumMod val="95000"/>
            </a:schemeClr>
          </a:solidFill>
          <a:ln>
            <a:solidFill>
              <a:schemeClr val="bg2">
                <a:lumMod val="90000"/>
              </a:schemeClr>
            </a:solidFill>
          </a:ln>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.filter(_&gt;</a:t>
            </a:r>
            <a:r>
              <a:rPr lang="en-US" altLang="en-US" sz="800" dirty="0">
                <a:solidFill>
                  <a:srgbClr val="0000FF"/>
                </a:solidFill>
                <a:latin typeface="Courier New" panose="02070309020205020404" pitchFamily="49" charset="0"/>
                <a:cs typeface="Courier New" panose="02070309020205020404" pitchFamily="49" charset="0"/>
              </a:rPr>
              <a:t>10</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0000"/>
                </a:solidFill>
                <a:latin typeface="Courier New" panose="02070309020205020404" pitchFamily="49" charset="0"/>
                <a:cs typeface="Courier New" panose="02070309020205020404" pitchFamily="49" charset="0"/>
              </a:rPr>
              <a:t>reduce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 item)</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t>
            </a:r>
            <a:r>
              <a:rPr lang="en-US" altLang="en-US" sz="800" i="1" dirty="0" err="1">
                <a:solidFill>
                  <a:srgbClr val="808080"/>
                </a:solidFill>
                <a:latin typeface="Courier New" panose="02070309020205020404" pitchFamily="49" charset="0"/>
                <a:cs typeface="Courier New" panose="02070309020205020404" pitchFamily="49" charset="0"/>
              </a:rPr>
              <a:t>UnsupportedOperationException</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410193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ForEach</a:t>
            </a:r>
            <a:r>
              <a:rPr lang="en-US" dirty="0"/>
              <a:t>, Data Saving</a:t>
            </a:r>
          </a:p>
        </p:txBody>
      </p:sp>
      <p:sp>
        <p:nvSpPr>
          <p:cNvPr id="5" name="Slide Number Placeholder 4"/>
          <p:cNvSpPr>
            <a:spLocks noGrp="1"/>
          </p:cNvSpPr>
          <p:nvPr>
            <p:ph type="sldNum" sz="quarter" idx="4"/>
          </p:nvPr>
        </p:nvSpPr>
        <p:spPr/>
        <p:txBody>
          <a:bodyPr/>
          <a:lstStyle/>
          <a:p>
            <a:fld id="{3A707DD9-E92B-45E8-BE0A-E6B2EDF345EB}" type="slidenum">
              <a:rPr lang="en-US" smtClean="0"/>
              <a:pPr/>
              <a:t>64</a:t>
            </a:fld>
            <a:endParaRPr lang="en-US" dirty="0"/>
          </a:p>
        </p:txBody>
      </p:sp>
      <p:sp>
        <p:nvSpPr>
          <p:cNvPr id="9" name="Content Placeholder 8"/>
          <p:cNvSpPr txBox="1">
            <a:spLocks/>
          </p:cNvSpPr>
          <p:nvPr/>
        </p:nvSpPr>
        <p:spPr>
          <a:xfrm>
            <a:off x="357145" y="4088633"/>
            <a:ext cx="3993357" cy="48336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indent="0" eaLnBrk="0" fontAlgn="base" hangingPunct="0">
              <a:lnSpc>
                <a:spcPct val="150000"/>
              </a:lnSpc>
              <a:spcBef>
                <a:spcPct val="0"/>
              </a:spcBef>
              <a:spcAft>
                <a:spcPct val="0"/>
              </a:spcAft>
              <a:buNone/>
            </a:pP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saveAsObjectFile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spark</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numbers.obj"</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10" name="Text Placeholder 9"/>
          <p:cNvSpPr txBox="1">
            <a:spLocks/>
          </p:cNvSpPr>
          <p:nvPr/>
        </p:nvSpPr>
        <p:spPr>
          <a:xfrm>
            <a:off x="357143" y="374573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saveAsObjectFile</a:t>
            </a:r>
            <a:r>
              <a:rPr lang="en-US" cap="none" dirty="0"/>
              <a:t>(path)</a:t>
            </a:r>
          </a:p>
        </p:txBody>
      </p:sp>
      <p:sp>
        <p:nvSpPr>
          <p:cNvPr id="11" name="Content Placeholder 8"/>
          <p:cNvSpPr txBox="1">
            <a:spLocks/>
          </p:cNvSpPr>
          <p:nvPr/>
        </p:nvSpPr>
        <p:spPr>
          <a:xfrm>
            <a:off x="357145" y="3066033"/>
            <a:ext cx="3993357"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lvl="0" indent="0" eaLnBrk="0" fontAlgn="base" hangingPunct="0">
              <a:lnSpc>
                <a:spcPct val="150000"/>
              </a:lnSpc>
              <a:spcBef>
                <a:spcPct val="0"/>
              </a:spcBef>
              <a:spcAft>
                <a:spcPct val="0"/>
              </a:spcAft>
              <a:buNone/>
            </a:pPr>
            <a:r>
              <a:rPr lang="en-US" altLang="en-US" sz="800" dirty="0" err="1">
                <a:solidFill>
                  <a:srgbClr val="000000"/>
                </a:solidFill>
                <a:latin typeface="Courier New" panose="02070309020205020404" pitchFamily="49" charset="0"/>
                <a:cs typeface="Courier New" panose="02070309020205020404" pitchFamily="49" charset="0"/>
              </a:rPr>
              <a:t>x.map</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 =&gt; (</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00"/>
                </a:solidFill>
                <a:latin typeface="Courier New" panose="02070309020205020404" pitchFamily="49" charset="0"/>
                <a:cs typeface="Courier New" panose="02070309020205020404" pitchFamily="49" charset="0"/>
              </a:rPr>
              <a:t>saveAsSequenceFile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spark</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numbers.sq"</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12" name="Text Placeholder 9"/>
          <p:cNvSpPr txBox="1">
            <a:spLocks/>
          </p:cNvSpPr>
          <p:nvPr/>
        </p:nvSpPr>
        <p:spPr>
          <a:xfrm>
            <a:off x="357143" y="272313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saveAsSequenceFile</a:t>
            </a:r>
            <a:r>
              <a:rPr lang="en-US" cap="none" dirty="0"/>
              <a:t>(path)</a:t>
            </a:r>
          </a:p>
        </p:txBody>
      </p:sp>
      <p:sp>
        <p:nvSpPr>
          <p:cNvPr id="13" name="Content Placeholder 8"/>
          <p:cNvSpPr txBox="1">
            <a:spLocks/>
          </p:cNvSpPr>
          <p:nvPr/>
        </p:nvSpPr>
        <p:spPr>
          <a:xfrm>
            <a:off x="357145" y="2040383"/>
            <a:ext cx="3993357"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p>
          <a:p>
            <a:pPr marL="0" indent="0" eaLnBrk="0" fontAlgn="base" hangingPunct="0">
              <a:lnSpc>
                <a:spcPct val="150000"/>
              </a:lnSpc>
              <a:spcBef>
                <a:spcPct val="0"/>
              </a:spcBef>
              <a:spcAft>
                <a:spcPct val="0"/>
              </a:spcAft>
              <a:buNone/>
            </a:pP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saveAsTextFile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spark</a:t>
            </a:r>
            <a:r>
              <a:rPr lang="en-US" altLang="en-US" sz="800" b="1" dirty="0">
                <a:solidFill>
                  <a:srgbClr val="00008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numbers.txt"</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14" name="Text Placeholder 9"/>
          <p:cNvSpPr txBox="1">
            <a:spLocks/>
          </p:cNvSpPr>
          <p:nvPr/>
        </p:nvSpPr>
        <p:spPr>
          <a:xfrm>
            <a:off x="357143" y="169748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saveAsTextFile</a:t>
            </a:r>
            <a:r>
              <a:rPr lang="en-US" cap="none" dirty="0"/>
              <a:t>(path)</a:t>
            </a:r>
          </a:p>
        </p:txBody>
      </p:sp>
      <p:sp>
        <p:nvSpPr>
          <p:cNvPr id="15" name="Content Placeholder 8"/>
          <p:cNvSpPr txBox="1">
            <a:spLocks/>
          </p:cNvSpPr>
          <p:nvPr/>
        </p:nvSpPr>
        <p:spPr>
          <a:xfrm>
            <a:off x="357145" y="1073008"/>
            <a:ext cx="3993357"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 </a:t>
            </a:r>
            <a:r>
              <a:rPr lang="en-US" altLang="en-US" sz="800" dirty="0">
                <a:solidFill>
                  <a:srgbClr val="000000"/>
                </a:solidFill>
                <a:latin typeface="Courier New" panose="02070309020205020404" pitchFamily="49" charset="0"/>
                <a:cs typeface="Courier New" panose="02070309020205020404" pitchFamily="49" charset="0"/>
              </a:rPr>
              <a:t>to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foreach</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err="1">
                <a:solidFill>
                  <a:srgbClr val="000000"/>
                </a:solidFill>
                <a:latin typeface="Courier New" panose="02070309020205020404" pitchFamily="49" charset="0"/>
                <a:cs typeface="Courier New" panose="02070309020205020404" pitchFamily="49" charset="0"/>
              </a:rPr>
              <a:t>println</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16" name="Text Placeholder 9"/>
          <p:cNvSpPr txBox="1">
            <a:spLocks/>
          </p:cNvSpPr>
          <p:nvPr/>
        </p:nvSpPr>
        <p:spPr>
          <a:xfrm>
            <a:off x="357143" y="730108"/>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foreach</a:t>
            </a:r>
            <a:r>
              <a:rPr lang="en-US" cap="none" dirty="0"/>
              <a:t>(</a:t>
            </a:r>
            <a:r>
              <a:rPr lang="en-US" cap="none" dirty="0" err="1"/>
              <a:t>func</a:t>
            </a:r>
            <a:r>
              <a:rPr lang="en-US" cap="none" dirty="0"/>
              <a:t>)</a:t>
            </a:r>
          </a:p>
        </p:txBody>
      </p:sp>
      <p:pic>
        <p:nvPicPr>
          <p:cNvPr id="17" name="Picture 16"/>
          <p:cNvPicPr>
            <a:picLocks noChangeAspect="1"/>
          </p:cNvPicPr>
          <p:nvPr/>
        </p:nvPicPr>
        <p:blipFill>
          <a:blip r:embed="rId3"/>
          <a:stretch>
            <a:fillRect/>
          </a:stretch>
        </p:blipFill>
        <p:spPr>
          <a:xfrm>
            <a:off x="6137386" y="773597"/>
            <a:ext cx="1870494" cy="3971052"/>
          </a:xfrm>
          <a:prstGeom prst="rect">
            <a:avLst/>
          </a:prstGeom>
        </p:spPr>
      </p:pic>
    </p:spTree>
    <p:extLst>
      <p:ext uri="{BB962C8B-B14F-4D97-AF65-F5344CB8AC3E}">
        <p14:creationId xmlns:p14="http://schemas.microsoft.com/office/powerpoint/2010/main" val="335806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Example</a:t>
            </a:r>
          </a:p>
        </p:txBody>
      </p:sp>
      <p:sp>
        <p:nvSpPr>
          <p:cNvPr id="5" name="Slide Number Placeholder 4"/>
          <p:cNvSpPr>
            <a:spLocks noGrp="1"/>
          </p:cNvSpPr>
          <p:nvPr>
            <p:ph type="sldNum" sz="quarter" idx="4"/>
          </p:nvPr>
        </p:nvSpPr>
        <p:spPr/>
        <p:txBody>
          <a:bodyPr/>
          <a:lstStyle/>
          <a:p>
            <a:fld id="{3A707DD9-E92B-45E8-BE0A-E6B2EDF345EB}" type="slidenum">
              <a:rPr lang="en-US" smtClean="0"/>
              <a:pPr/>
              <a:t>65</a:t>
            </a:fld>
            <a:endParaRPr lang="en-US" dirty="0"/>
          </a:p>
        </p:txBody>
      </p:sp>
      <p:pic>
        <p:nvPicPr>
          <p:cNvPr id="9" name="Picture 8">
            <a:extLst>
              <a:ext uri="{FF2B5EF4-FFF2-40B4-BE49-F238E27FC236}">
                <a16:creationId xmlns:a16="http://schemas.microsoft.com/office/drawing/2014/main" id="{AA392357-4CBE-4C91-BA7C-7611F1E5F29E}"/>
              </a:ext>
            </a:extLst>
          </p:cNvPr>
          <p:cNvPicPr>
            <a:picLocks noChangeAspect="1"/>
          </p:cNvPicPr>
          <p:nvPr/>
        </p:nvPicPr>
        <p:blipFill>
          <a:blip r:embed="rId3"/>
          <a:stretch>
            <a:fillRect/>
          </a:stretch>
        </p:blipFill>
        <p:spPr>
          <a:xfrm>
            <a:off x="5518466" y="1370355"/>
            <a:ext cx="2712780" cy="2712780"/>
          </a:xfrm>
          <a:prstGeom prst="rect">
            <a:avLst/>
          </a:prstGeom>
        </p:spPr>
      </p:pic>
      <p:sp>
        <p:nvSpPr>
          <p:cNvPr id="10" name="Content Placeholder 8"/>
          <p:cNvSpPr txBox="1">
            <a:spLocks/>
          </p:cNvSpPr>
          <p:nvPr/>
        </p:nvSpPr>
        <p:spPr>
          <a:xfrm>
            <a:off x="959971" y="1656298"/>
            <a:ext cx="3993357" cy="2140895"/>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en-US" altLang="en-US" sz="800" b="1" dirty="0">
                <a:solidFill>
                  <a:srgbClr val="000080"/>
                </a:solidFill>
                <a:latin typeface="Courier New" panose="02070309020205020404" pitchFamily="49" charset="0"/>
                <a:cs typeface="Courier New" panose="02070309020205020404" pitchFamily="49" charset="0"/>
              </a:rPr>
              <a:t>package </a:t>
            </a:r>
            <a:r>
              <a:rPr lang="en-US" altLang="en-US" sz="800" dirty="0" err="1">
                <a:solidFill>
                  <a:srgbClr val="000000"/>
                </a:solidFill>
                <a:latin typeface="Courier New" panose="02070309020205020404" pitchFamily="49" charset="0"/>
                <a:cs typeface="Courier New" panose="02070309020205020404" pitchFamily="49" charset="0"/>
              </a:rPr>
              <a:t>com.epam.sample.spark</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a:solidFill>
                  <a:srgbClr val="000080"/>
                </a:solidFill>
                <a:latin typeface="Courier New" panose="02070309020205020404" pitchFamily="49" charset="0"/>
                <a:cs typeface="Courier New" panose="02070309020205020404" pitchFamily="49" charset="0"/>
              </a:rPr>
              <a:t>import </a:t>
            </a:r>
            <a:r>
              <a:rPr lang="en-US" altLang="en-US" sz="800" dirty="0" err="1">
                <a:solidFill>
                  <a:srgbClr val="000000"/>
                </a:solidFill>
                <a:latin typeface="Courier New" panose="02070309020205020404" pitchFamily="49" charset="0"/>
                <a:cs typeface="Courier New" panose="02070309020205020404" pitchFamily="49" charset="0"/>
              </a:rPr>
              <a:t>org.apache.spark</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SparkConf</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SparkContext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a:solidFill>
                  <a:srgbClr val="000080"/>
                </a:solidFill>
                <a:latin typeface="Courier New" panose="02070309020205020404" pitchFamily="49" charset="0"/>
                <a:cs typeface="Courier New" panose="02070309020205020404" pitchFamily="49" charset="0"/>
              </a:rPr>
              <a:t>object </a:t>
            </a:r>
            <a:r>
              <a:rPr lang="en-US" altLang="en-US" sz="800" dirty="0" err="1">
                <a:solidFill>
                  <a:srgbClr val="000000"/>
                </a:solidFill>
                <a:latin typeface="Courier New" panose="02070309020205020404" pitchFamily="49" charset="0"/>
                <a:cs typeface="Courier New" panose="02070309020205020404" pitchFamily="49" charset="0"/>
              </a:rPr>
              <a:t>WordCount</a:t>
            </a:r>
            <a:r>
              <a:rPr lang="en-US" altLang="en-US" sz="800" dirty="0">
                <a:solidFill>
                  <a:srgbClr val="000000"/>
                </a:solidFill>
                <a:latin typeface="Courier New" panose="02070309020205020404" pitchFamily="49" charset="0"/>
                <a:cs typeface="Courier New" panose="02070309020205020404" pitchFamily="49" charset="0"/>
              </a:rPr>
              <a:t>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80"/>
                </a:solidFill>
                <a:latin typeface="Courier New" panose="02070309020205020404" pitchFamily="49" charset="0"/>
                <a:cs typeface="Courier New" panose="02070309020205020404" pitchFamily="49" charset="0"/>
              </a:rPr>
              <a:t>def</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main(</a:t>
            </a:r>
            <a:r>
              <a:rPr lang="en-US" altLang="en-US" sz="800" dirty="0" err="1">
                <a:solidFill>
                  <a:srgbClr val="000000"/>
                </a:solidFill>
                <a:latin typeface="Courier New" panose="02070309020205020404" pitchFamily="49" charset="0"/>
                <a:cs typeface="Courier New" panose="02070309020205020404" pitchFamily="49" charset="0"/>
              </a:rPr>
              <a:t>args</a:t>
            </a:r>
            <a:r>
              <a:rPr lang="en-US" altLang="en-US" sz="800" dirty="0">
                <a:solidFill>
                  <a:srgbClr val="000000"/>
                </a:solidFill>
                <a:latin typeface="Courier New" panose="02070309020205020404" pitchFamily="49" charset="0"/>
                <a:cs typeface="Courier New" panose="02070309020205020404" pitchFamily="49" charset="0"/>
              </a:rPr>
              <a:t>: Array[</a:t>
            </a:r>
            <a:r>
              <a:rPr lang="en-US" altLang="en-US" sz="800" dirty="0">
                <a:solidFill>
                  <a:srgbClr val="20999D"/>
                </a:solidFill>
                <a:latin typeface="Courier New" panose="02070309020205020404" pitchFamily="49" charset="0"/>
                <a:cs typeface="Courier New" panose="02070309020205020404" pitchFamily="49" charset="0"/>
              </a:rPr>
              <a:t>String</a:t>
            </a:r>
            <a:r>
              <a:rPr lang="en-US" altLang="en-US" sz="800" dirty="0">
                <a:solidFill>
                  <a:srgbClr val="000000"/>
                </a:solidFill>
                <a:latin typeface="Courier New" panose="02070309020205020404" pitchFamily="49" charset="0"/>
                <a:cs typeface="Courier New" panose="02070309020205020404" pitchFamily="49" charset="0"/>
              </a:rPr>
              <a:t>]): Unit =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conf</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0080"/>
                </a:solidFill>
                <a:latin typeface="Courier New" panose="02070309020205020404" pitchFamily="49" charset="0"/>
                <a:cs typeface="Courier New" panose="02070309020205020404" pitchFamily="49" charset="0"/>
              </a:rPr>
              <a:t>new </a:t>
            </a:r>
            <a:r>
              <a:rPr lang="en-US" altLang="en-US" sz="800" dirty="0" err="1">
                <a:solidFill>
                  <a:srgbClr val="000000"/>
                </a:solidFill>
                <a:latin typeface="Courier New" panose="02070309020205020404" pitchFamily="49" charset="0"/>
                <a:cs typeface="Courier New" panose="02070309020205020404" pitchFamily="49" charset="0"/>
              </a:rPr>
              <a:t>SparkConf</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setAppName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“Word Count"</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setMaster</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"local[*]"</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sc</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0080"/>
                </a:solidFill>
                <a:latin typeface="Courier New" panose="02070309020205020404" pitchFamily="49" charset="0"/>
                <a:cs typeface="Courier New" panose="02070309020205020404" pitchFamily="49" charset="0"/>
              </a:rPr>
              <a:t>new </a:t>
            </a:r>
            <a:r>
              <a:rPr lang="en-US" altLang="en-US" sz="800" dirty="0" err="1">
                <a:solidFill>
                  <a:srgbClr val="000000"/>
                </a:solidFill>
                <a:latin typeface="Courier New" panose="02070309020205020404" pitchFamily="49" charset="0"/>
                <a:cs typeface="Courier New" panose="02070309020205020404" pitchFamily="49" charset="0"/>
              </a:rPr>
              <a:t>SparkContext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conf</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textFile</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dirty="0" err="1">
                <a:solidFill>
                  <a:srgbClr val="000000"/>
                </a:solidFill>
                <a:latin typeface="Courier New" panose="02070309020205020404" pitchFamily="49" charset="0"/>
                <a:cs typeface="Courier New" panose="02070309020205020404" pitchFamily="49" charset="0"/>
              </a:rPr>
              <a:t>sc.textFile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args</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counts = </a:t>
            </a:r>
            <a:r>
              <a:rPr lang="en-US" altLang="en-US" sz="800" dirty="0" err="1">
                <a:solidFill>
                  <a:srgbClr val="000000"/>
                </a:solidFill>
                <a:latin typeface="Courier New" panose="02070309020205020404" pitchFamily="49" charset="0"/>
                <a:cs typeface="Courier New" panose="02070309020205020404" pitchFamily="49" charset="0"/>
              </a:rPr>
              <a:t>textFile.flatMap</a:t>
            </a:r>
            <a:r>
              <a:rPr lang="en-US" altLang="en-US" sz="800" dirty="0">
                <a:solidFill>
                  <a:srgbClr val="000000"/>
                </a:solidFill>
                <a:latin typeface="Courier New" panose="02070309020205020404" pitchFamily="49" charset="0"/>
                <a:cs typeface="Courier New" panose="02070309020205020404" pitchFamily="49" charset="0"/>
              </a:rPr>
              <a:t>(line =&gt; </a:t>
            </a:r>
            <a:r>
              <a:rPr lang="en-US" altLang="en-US" sz="800" dirty="0" err="1">
                <a:solidFill>
                  <a:srgbClr val="000000"/>
                </a:solidFill>
                <a:latin typeface="Courier New" panose="02070309020205020404" pitchFamily="49" charset="0"/>
                <a:cs typeface="Courier New" panose="02070309020205020404" pitchFamily="49" charset="0"/>
              </a:rPr>
              <a:t>line.split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.map(word =&gt; (word,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reduceByKey</a:t>
            </a:r>
            <a:r>
              <a:rPr lang="en-US" altLang="en-US" sz="800" dirty="0">
                <a:solidFill>
                  <a:srgbClr val="000000"/>
                </a:solidFill>
                <a:latin typeface="Courier New" panose="02070309020205020404" pitchFamily="49" charset="0"/>
                <a:cs typeface="Courier New" panose="02070309020205020404" pitchFamily="49" charset="0"/>
              </a:rPr>
              <a:t>(_ + _)</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counts.saveAsTextFile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args</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7214609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Input RDD</a:t>
            </a:r>
          </a:p>
        </p:txBody>
      </p:sp>
      <p:sp>
        <p:nvSpPr>
          <p:cNvPr id="5" name="Slide Number Placeholder 4"/>
          <p:cNvSpPr>
            <a:spLocks noGrp="1"/>
          </p:cNvSpPr>
          <p:nvPr>
            <p:ph type="sldNum" sz="quarter" idx="4"/>
          </p:nvPr>
        </p:nvSpPr>
        <p:spPr/>
        <p:txBody>
          <a:bodyPr/>
          <a:lstStyle/>
          <a:p>
            <a:fld id="{3A707DD9-E92B-45E8-BE0A-E6B2EDF345EB}" type="slidenum">
              <a:rPr lang="en-US" smtClean="0"/>
              <a:pPr/>
              <a:t>66</a:t>
            </a:fld>
            <a:endParaRPr lang="en-US" dirty="0"/>
          </a:p>
        </p:txBody>
      </p:sp>
      <p:pic>
        <p:nvPicPr>
          <p:cNvPr id="9" name="Picture 8"/>
          <p:cNvPicPr>
            <a:picLocks noChangeAspect="1"/>
          </p:cNvPicPr>
          <p:nvPr/>
        </p:nvPicPr>
        <p:blipFill>
          <a:blip r:embed="rId3"/>
          <a:stretch>
            <a:fillRect/>
          </a:stretch>
        </p:blipFill>
        <p:spPr>
          <a:xfrm>
            <a:off x="3048749" y="1235601"/>
            <a:ext cx="1523250" cy="990600"/>
          </a:xfrm>
          <a:prstGeom prst="rect">
            <a:avLst/>
          </a:prstGeom>
        </p:spPr>
      </p:pic>
      <p:sp>
        <p:nvSpPr>
          <p:cNvPr id="11" name="Rectangle 4">
            <a:extLst>
              <a:ext uri="{FF2B5EF4-FFF2-40B4-BE49-F238E27FC236}">
                <a16:creationId xmlns:a16="http://schemas.microsoft.com/office/drawing/2014/main" id="{41132371-3F6A-41C5-B554-78E2157FAC66}"/>
              </a:ext>
            </a:extLst>
          </p:cNvPr>
          <p:cNvSpPr>
            <a:spLocks noChangeArrowheads="1"/>
          </p:cNvSpPr>
          <p:nvPr/>
        </p:nvSpPr>
        <p:spPr bwMode="auto">
          <a:xfrm>
            <a:off x="3961389" y="2857371"/>
            <a:ext cx="2872902" cy="507831"/>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urier New" panose="02070309020205020404" pitchFamily="49" charset="0"/>
                <a:cs typeface="Courier New" panose="02070309020205020404" pitchFamily="49" charset="0"/>
              </a:rPr>
              <a:t>    ...</a:t>
            </a:r>
            <a:endPar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textFile = sc.textFile(args(</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urier New" panose="02070309020205020404" pitchFamily="49" charset="0"/>
                <a:cs typeface="Courier New" panose="02070309020205020404" pitchFamily="49" charset="0"/>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cxnSp>
        <p:nvCxnSpPr>
          <p:cNvPr id="12" name="Straight Connector 11"/>
          <p:cNvCxnSpPr>
            <a:endCxn id="11" idx="0"/>
          </p:cNvCxnSpPr>
          <p:nvPr/>
        </p:nvCxnSpPr>
        <p:spPr>
          <a:xfrm>
            <a:off x="3961389" y="2120687"/>
            <a:ext cx="998832" cy="711159"/>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Rectangle 4">
            <a:extLst>
              <a:ext uri="{FF2B5EF4-FFF2-40B4-BE49-F238E27FC236}">
                <a16:creationId xmlns:a16="http://schemas.microsoft.com/office/drawing/2014/main" id="{41132371-3F6A-41C5-B554-78E2157FAC66}"/>
              </a:ext>
            </a:extLst>
          </p:cNvPr>
          <p:cNvSpPr>
            <a:spLocks noChangeArrowheads="1"/>
          </p:cNvSpPr>
          <p:nvPr/>
        </p:nvSpPr>
        <p:spPr bwMode="auto">
          <a:xfrm>
            <a:off x="301097" y="3771145"/>
            <a:ext cx="4458272" cy="923330"/>
          </a:xfrm>
          <a:prstGeom prst="rect">
            <a:avLst/>
          </a:prstGeom>
          <a:solidFill>
            <a:schemeClr val="accent1">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00000"/>
                </a:solidFill>
                <a:latin typeface="Courier New" panose="02070309020205020404" pitchFamily="49" charset="0"/>
                <a:cs typeface="Courier New" panose="02070309020205020404" pitchFamily="49" charset="0"/>
              </a:rPr>
              <a:t>Far </a:t>
            </a:r>
            <a:r>
              <a:rPr lang="en-US" altLang="en-US" sz="900" dirty="0" err="1">
                <a:solidFill>
                  <a:srgbClr val="000000"/>
                </a:solidFill>
                <a:latin typeface="Courier New" panose="02070309020205020404" pitchFamily="49" charset="0"/>
                <a:cs typeface="Courier New" panose="02070309020205020404" pitchFamily="49" charset="0"/>
              </a:rPr>
              <a:t>far</a:t>
            </a:r>
            <a:r>
              <a:rPr lang="en-US" altLang="en-US" sz="900" dirty="0">
                <a:solidFill>
                  <a:srgbClr val="000000"/>
                </a:solidFill>
                <a:latin typeface="Courier New" panose="02070309020205020404" pitchFamily="49" charset="0"/>
                <a:cs typeface="Courier New" panose="02070309020205020404" pitchFamily="49" charset="0"/>
              </a:rPr>
              <a:t> away, behind the word mountains, far from the</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countries </a:t>
            </a:r>
            <a:r>
              <a:rPr lang="en-US" altLang="en-US" sz="900" dirty="0" err="1">
                <a:solidFill>
                  <a:srgbClr val="000000"/>
                </a:solidFill>
                <a:latin typeface="Courier New" panose="02070309020205020404" pitchFamily="49" charset="0"/>
                <a:cs typeface="Courier New" panose="02070309020205020404" pitchFamily="49" charset="0"/>
              </a:rPr>
              <a:t>Vokalia</a:t>
            </a:r>
            <a:r>
              <a:rPr lang="en-US" altLang="en-US" sz="900" dirty="0">
                <a:solidFill>
                  <a:srgbClr val="000000"/>
                </a:solidFill>
                <a:latin typeface="Courier New" panose="02070309020205020404" pitchFamily="49" charset="0"/>
                <a:cs typeface="Courier New" panose="02070309020205020404" pitchFamily="49" charset="0"/>
              </a:rPr>
              <a:t> and </a:t>
            </a:r>
            <a:r>
              <a:rPr lang="en-US" altLang="en-US" sz="900" dirty="0" err="1">
                <a:solidFill>
                  <a:srgbClr val="000000"/>
                </a:solidFill>
                <a:latin typeface="Courier New" panose="02070309020205020404" pitchFamily="49" charset="0"/>
                <a:cs typeface="Courier New" panose="02070309020205020404" pitchFamily="49" charset="0"/>
              </a:rPr>
              <a:t>Consonantia</a:t>
            </a:r>
            <a:r>
              <a:rPr lang="en-US" altLang="en-US" sz="900" dirty="0">
                <a:solidFill>
                  <a:srgbClr val="000000"/>
                </a:solidFill>
                <a:latin typeface="Courier New" panose="02070309020205020404" pitchFamily="49" charset="0"/>
                <a:cs typeface="Courier New" panose="02070309020205020404" pitchFamily="49" charset="0"/>
              </a:rPr>
              <a:t>, there live the blind texts.</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Separated they live in </a:t>
            </a:r>
            <a:r>
              <a:rPr lang="en-US" altLang="en-US" sz="900" dirty="0" err="1">
                <a:solidFill>
                  <a:srgbClr val="000000"/>
                </a:solidFill>
                <a:latin typeface="Courier New" panose="02070309020205020404" pitchFamily="49" charset="0"/>
                <a:cs typeface="Courier New" panose="02070309020205020404" pitchFamily="49" charset="0"/>
              </a:rPr>
              <a:t>Bookmarksgrove</a:t>
            </a:r>
            <a:r>
              <a:rPr lang="en-US" altLang="en-US" sz="900" dirty="0">
                <a:solidFill>
                  <a:srgbClr val="000000"/>
                </a:solidFill>
                <a:latin typeface="Courier New" panose="02070309020205020404" pitchFamily="49" charset="0"/>
                <a:cs typeface="Courier New" panose="02070309020205020404" pitchFamily="49" charset="0"/>
              </a:rPr>
              <a:t> right at the coast of</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the Semantics, a large language ocean. A small river named</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err="1">
                <a:solidFill>
                  <a:srgbClr val="000000"/>
                </a:solidFill>
                <a:latin typeface="Courier New" panose="02070309020205020404" pitchFamily="49" charset="0"/>
                <a:cs typeface="Courier New" panose="02070309020205020404" pitchFamily="49" charset="0"/>
              </a:rPr>
              <a:t>Duden</a:t>
            </a:r>
            <a:r>
              <a:rPr lang="en-US" altLang="en-US" sz="900" dirty="0">
                <a:solidFill>
                  <a:srgbClr val="000000"/>
                </a:solidFill>
                <a:latin typeface="Courier New" panose="02070309020205020404" pitchFamily="49" charset="0"/>
                <a:cs typeface="Courier New" panose="02070309020205020404" pitchFamily="49" charset="0"/>
              </a:rPr>
              <a:t> flows by their place and supplies it with the necessary</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err="1">
                <a:solidFill>
                  <a:srgbClr val="000000"/>
                </a:solidFill>
                <a:latin typeface="Courier New" panose="02070309020205020404" pitchFamily="49" charset="0"/>
                <a:cs typeface="Courier New" panose="02070309020205020404" pitchFamily="49" charset="0"/>
              </a:rPr>
              <a:t>regelialia</a:t>
            </a:r>
            <a:r>
              <a:rPr lang="en-US" altLang="en-US" sz="900" dirty="0">
                <a:solidFill>
                  <a:srgbClr val="000000"/>
                </a:solidFill>
                <a:latin typeface="Courier New" panose="02070309020205020404" pitchFamily="49" charset="0"/>
                <a:cs typeface="Courier New" panose="02070309020205020404" pitchFamily="49" charset="0"/>
              </a:rPr>
              <a:t>.</a:t>
            </a:r>
            <a:endParaRPr lang="en-US" altLang="en-US" sz="900" dirty="0">
              <a:latin typeface="Arial" panose="020B0604020202020204" pitchFamily="34" charset="0"/>
            </a:endParaRPr>
          </a:p>
        </p:txBody>
      </p:sp>
      <p:cxnSp>
        <p:nvCxnSpPr>
          <p:cNvPr id="14" name="Straight Connector 13"/>
          <p:cNvCxnSpPr>
            <a:endCxn id="13" idx="0"/>
          </p:cNvCxnSpPr>
          <p:nvPr/>
        </p:nvCxnSpPr>
        <p:spPr>
          <a:xfrm flipH="1">
            <a:off x="1893797" y="2120687"/>
            <a:ext cx="2067592" cy="1650458"/>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6184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Transformations</a:t>
            </a:r>
          </a:p>
        </p:txBody>
      </p:sp>
      <p:sp>
        <p:nvSpPr>
          <p:cNvPr id="5" name="Slide Number Placeholder 4"/>
          <p:cNvSpPr>
            <a:spLocks noGrp="1"/>
          </p:cNvSpPr>
          <p:nvPr>
            <p:ph type="sldNum" sz="quarter" idx="4"/>
          </p:nvPr>
        </p:nvSpPr>
        <p:spPr/>
        <p:txBody>
          <a:bodyPr/>
          <a:lstStyle/>
          <a:p>
            <a:fld id="{3A707DD9-E92B-45E8-BE0A-E6B2EDF345EB}" type="slidenum">
              <a:rPr lang="en-US" smtClean="0"/>
              <a:pPr/>
              <a:t>67</a:t>
            </a:fld>
            <a:endParaRPr lang="en-US" dirty="0"/>
          </a:p>
        </p:txBody>
      </p:sp>
      <p:pic>
        <p:nvPicPr>
          <p:cNvPr id="9" name="Picture 8"/>
          <p:cNvPicPr>
            <a:picLocks noChangeAspect="1"/>
          </p:cNvPicPr>
          <p:nvPr/>
        </p:nvPicPr>
        <p:blipFill>
          <a:blip r:embed="rId3"/>
          <a:stretch>
            <a:fillRect/>
          </a:stretch>
        </p:blipFill>
        <p:spPr>
          <a:xfrm>
            <a:off x="148227" y="766659"/>
            <a:ext cx="4430119" cy="2133600"/>
          </a:xfrm>
          <a:prstGeom prst="rect">
            <a:avLst/>
          </a:prstGeom>
        </p:spPr>
      </p:pic>
      <p:pic>
        <p:nvPicPr>
          <p:cNvPr id="11" name="Picture 10"/>
          <p:cNvPicPr>
            <a:picLocks noChangeAspect="1"/>
          </p:cNvPicPr>
          <p:nvPr/>
        </p:nvPicPr>
        <p:blipFill>
          <a:blip r:embed="rId4"/>
          <a:stretch>
            <a:fillRect/>
          </a:stretch>
        </p:blipFill>
        <p:spPr>
          <a:xfrm>
            <a:off x="3048749" y="1235601"/>
            <a:ext cx="1523250" cy="990600"/>
          </a:xfrm>
          <a:prstGeom prst="rect">
            <a:avLst/>
          </a:prstGeom>
        </p:spPr>
      </p:pic>
      <p:sp>
        <p:nvSpPr>
          <p:cNvPr id="12" name="Rectangle 4">
            <a:extLst>
              <a:ext uri="{FF2B5EF4-FFF2-40B4-BE49-F238E27FC236}">
                <a16:creationId xmlns:a16="http://schemas.microsoft.com/office/drawing/2014/main" id="{41132371-3F6A-41C5-B554-78E2157FAC66}"/>
              </a:ext>
            </a:extLst>
          </p:cNvPr>
          <p:cNvSpPr>
            <a:spLocks noChangeArrowheads="1"/>
          </p:cNvSpPr>
          <p:nvPr/>
        </p:nvSpPr>
        <p:spPr bwMode="auto">
          <a:xfrm>
            <a:off x="3048749" y="3407673"/>
            <a:ext cx="4182555" cy="784830"/>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val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counts = textFile.flatMap(line =&gt; line.split(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.map(word =&gt; (word,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.reduceByKey(_ + _)</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cxnSp>
        <p:nvCxnSpPr>
          <p:cNvPr id="14" name="Straight Connector 13"/>
          <p:cNvCxnSpPr/>
          <p:nvPr/>
        </p:nvCxnSpPr>
        <p:spPr>
          <a:xfrm flipH="1" flipV="1">
            <a:off x="1442720" y="2648373"/>
            <a:ext cx="1606029" cy="87471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7495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a:t>
            </a:r>
          </a:p>
        </p:txBody>
      </p:sp>
      <p:sp>
        <p:nvSpPr>
          <p:cNvPr id="3" name="Slide Number Placeholder 2"/>
          <p:cNvSpPr>
            <a:spLocks noGrp="1"/>
          </p:cNvSpPr>
          <p:nvPr>
            <p:ph type="sldNum" sz="quarter" idx="4"/>
          </p:nvPr>
        </p:nvSpPr>
        <p:spPr/>
        <p:txBody>
          <a:bodyPr/>
          <a:lstStyle/>
          <a:p>
            <a:fld id="{3A707DD9-E92B-45E8-BE0A-E6B2EDF345EB}" type="slidenum">
              <a:rPr lang="en-US" smtClean="0"/>
              <a:pPr/>
              <a:t>68</a:t>
            </a:fld>
            <a:endParaRPr lang="en-US" dirty="0"/>
          </a:p>
        </p:txBody>
      </p:sp>
      <p:pic>
        <p:nvPicPr>
          <p:cNvPr id="4" name="Picture 3"/>
          <p:cNvPicPr>
            <a:picLocks noChangeAspect="1"/>
          </p:cNvPicPr>
          <p:nvPr/>
        </p:nvPicPr>
        <p:blipFill>
          <a:blip r:embed="rId3"/>
          <a:stretch>
            <a:fillRect/>
          </a:stretch>
        </p:blipFill>
        <p:spPr>
          <a:xfrm>
            <a:off x="4874177" y="991870"/>
            <a:ext cx="2589525" cy="1778000"/>
          </a:xfrm>
          <a:prstGeom prst="rect">
            <a:avLst/>
          </a:prstGeom>
        </p:spPr>
      </p:pic>
      <p:sp>
        <p:nvSpPr>
          <p:cNvPr id="5" name="Rectangle 4">
            <a:extLst>
              <a:ext uri="{FF2B5EF4-FFF2-40B4-BE49-F238E27FC236}">
                <a16:creationId xmlns:a16="http://schemas.microsoft.com/office/drawing/2014/main" id="{41132371-3F6A-41C5-B554-78E2157FAC66}"/>
              </a:ext>
            </a:extLst>
          </p:cNvPr>
          <p:cNvSpPr>
            <a:spLocks noChangeArrowheads="1"/>
          </p:cNvSpPr>
          <p:nvPr/>
        </p:nvSpPr>
        <p:spPr bwMode="auto">
          <a:xfrm>
            <a:off x="2648469" y="3231388"/>
            <a:ext cx="2528256" cy="507831"/>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solidFill>
                  <a:srgbClr val="000000"/>
                </a:solidFill>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counts.saveAsTextFile(args(</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cxnSp>
        <p:nvCxnSpPr>
          <p:cNvPr id="7" name="Straight Connector 6"/>
          <p:cNvCxnSpPr>
            <a:stCxn id="5" idx="0"/>
          </p:cNvCxnSpPr>
          <p:nvPr/>
        </p:nvCxnSpPr>
        <p:spPr>
          <a:xfrm flipV="1">
            <a:off x="4184512" y="2648373"/>
            <a:ext cx="1984427" cy="5830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1173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RDD / Value</a:t>
            </a:r>
          </a:p>
        </p:txBody>
      </p:sp>
      <p:sp>
        <p:nvSpPr>
          <p:cNvPr id="3" name="Slide Number Placeholder 2"/>
          <p:cNvSpPr>
            <a:spLocks noGrp="1"/>
          </p:cNvSpPr>
          <p:nvPr>
            <p:ph type="sldNum" sz="quarter" idx="4"/>
          </p:nvPr>
        </p:nvSpPr>
        <p:spPr/>
        <p:txBody>
          <a:bodyPr/>
          <a:lstStyle/>
          <a:p>
            <a:fld id="{3A707DD9-E92B-45E8-BE0A-E6B2EDF345EB}" type="slidenum">
              <a:rPr lang="en-US" smtClean="0"/>
              <a:pPr/>
              <a:t>69</a:t>
            </a:fld>
            <a:endParaRPr lang="en-US" dirty="0"/>
          </a:p>
        </p:txBody>
      </p:sp>
      <p:pic>
        <p:nvPicPr>
          <p:cNvPr id="8" name="Picture 7"/>
          <p:cNvPicPr>
            <a:picLocks noChangeAspect="1"/>
          </p:cNvPicPr>
          <p:nvPr/>
        </p:nvPicPr>
        <p:blipFill>
          <a:blip r:embed="rId3"/>
          <a:stretch>
            <a:fillRect/>
          </a:stretch>
        </p:blipFill>
        <p:spPr>
          <a:xfrm>
            <a:off x="148227" y="766660"/>
            <a:ext cx="8847545" cy="2133600"/>
          </a:xfrm>
          <a:prstGeom prst="rect">
            <a:avLst/>
          </a:prstGeom>
        </p:spPr>
      </p:pic>
      <p:sp>
        <p:nvSpPr>
          <p:cNvPr id="10" name="Rectangle 9">
            <a:extLst>
              <a:ext uri="{FF2B5EF4-FFF2-40B4-BE49-F238E27FC236}">
                <a16:creationId xmlns:a16="http://schemas.microsoft.com/office/drawing/2014/main" id="{41132371-3F6A-41C5-B554-78E2157FAC66}"/>
              </a:ext>
            </a:extLst>
          </p:cNvPr>
          <p:cNvSpPr>
            <a:spLocks noChangeArrowheads="1"/>
          </p:cNvSpPr>
          <p:nvPr/>
        </p:nvSpPr>
        <p:spPr bwMode="auto">
          <a:xfrm>
            <a:off x="6930660" y="2219428"/>
            <a:ext cx="1021433" cy="1846659"/>
          </a:xfrm>
          <a:prstGeom prst="rect">
            <a:avLst/>
          </a:prstGeom>
          <a:solidFill>
            <a:schemeClr val="accent1">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600" dirty="0">
                <a:solidFill>
                  <a:srgbClr val="000000"/>
                </a:solidFill>
                <a:latin typeface="Courier New" panose="02070309020205020404" pitchFamily="49" charset="0"/>
                <a:cs typeface="Courier New" panose="02070309020205020404" pitchFamily="49" charset="0"/>
              </a:rPr>
              <a:t>(right,1)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(away,,1)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(their,1)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(with,1)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(behind,1)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(texts.,1)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(live,2)</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(language,1)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(there,1)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(mountains,,1)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(river,1)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(word,1)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(ocean.,1)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(they,1)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(countries,1)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(Duden,1)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(from,1)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(Bookmarksgrove,1)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(coast,1)</a:t>
            </a:r>
            <a:endParaRPr lang="en-US" altLang="en-US" sz="600" dirty="0">
              <a:latin typeface="Arial" panose="020B0604020202020204" pitchFamily="34" charset="0"/>
            </a:endParaRPr>
          </a:p>
        </p:txBody>
      </p:sp>
      <p:sp>
        <p:nvSpPr>
          <p:cNvPr id="11" name="Rectangle 4">
            <a:extLst>
              <a:ext uri="{FF2B5EF4-FFF2-40B4-BE49-F238E27FC236}">
                <a16:creationId xmlns:a16="http://schemas.microsoft.com/office/drawing/2014/main" id="{41132371-3F6A-41C5-B554-78E2157FAC66}"/>
              </a:ext>
            </a:extLst>
          </p:cNvPr>
          <p:cNvSpPr>
            <a:spLocks noChangeArrowheads="1"/>
          </p:cNvSpPr>
          <p:nvPr/>
        </p:nvSpPr>
        <p:spPr bwMode="auto">
          <a:xfrm>
            <a:off x="7858354" y="2446892"/>
            <a:ext cx="928459" cy="2308324"/>
          </a:xfrm>
          <a:prstGeom prst="rect">
            <a:avLst/>
          </a:prstGeom>
          <a:solidFill>
            <a:schemeClr val="accent1">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600" dirty="0">
                <a:solidFill>
                  <a:srgbClr val="000000"/>
                </a:solidFill>
                <a:latin typeface="Courier New" panose="02070309020205020404" pitchFamily="49" charset="0"/>
                <a:cs typeface="Courier New" panose="02070309020205020404" pitchFamily="49" charset="0"/>
              </a:rPr>
              <a:t>(Vokalia,1)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(blind,1)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(it,1)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(small,1)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(Far,1)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(necessary,1)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(a,1)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(regelialia.,1)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(A,1)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(large,1)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(at,1)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(in,1)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(of,1)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(Semantics,,1)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(place,1)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(far,2)</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(by,1)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(supplies,1)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(and,2)</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(named,1)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(Consonantia,,1)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(Separated,1)</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(the,6)</a:t>
            </a:r>
            <a:br>
              <a:rPr lang="en-US" altLang="en-US" sz="600" dirty="0">
                <a:solidFill>
                  <a:srgbClr val="000000"/>
                </a:solidFill>
                <a:latin typeface="Courier New" panose="02070309020205020404" pitchFamily="49" charset="0"/>
                <a:cs typeface="Courier New" panose="02070309020205020404" pitchFamily="49" charset="0"/>
              </a:rPr>
            </a:br>
            <a:r>
              <a:rPr lang="en-US" altLang="en-US" sz="600" dirty="0">
                <a:solidFill>
                  <a:srgbClr val="000000"/>
                </a:solidFill>
                <a:latin typeface="Courier New" panose="02070309020205020404" pitchFamily="49" charset="0"/>
                <a:cs typeface="Courier New" panose="02070309020205020404" pitchFamily="49" charset="0"/>
              </a:rPr>
              <a:t>(flows,1)</a:t>
            </a:r>
            <a:endParaRPr lang="en-US" altLang="en-US" sz="600" dirty="0">
              <a:latin typeface="Arial" panose="020B0604020202020204" pitchFamily="34" charset="0"/>
            </a:endParaRPr>
          </a:p>
        </p:txBody>
      </p:sp>
      <p:cxnSp>
        <p:nvCxnSpPr>
          <p:cNvPr id="12" name="Straight Connector 11"/>
          <p:cNvCxnSpPr>
            <a:endCxn id="10" idx="0"/>
          </p:cNvCxnSpPr>
          <p:nvPr/>
        </p:nvCxnSpPr>
        <p:spPr>
          <a:xfrm flipH="1">
            <a:off x="7441377" y="2106507"/>
            <a:ext cx="964330" cy="1129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1" idx="0"/>
          </p:cNvCxnSpPr>
          <p:nvPr/>
        </p:nvCxnSpPr>
        <p:spPr>
          <a:xfrm flipH="1">
            <a:off x="8322584" y="2106507"/>
            <a:ext cx="83123" cy="3403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3048749" y="1235601"/>
            <a:ext cx="1523250" cy="990600"/>
          </a:xfrm>
          <a:prstGeom prst="rect">
            <a:avLst/>
          </a:prstGeom>
        </p:spPr>
      </p:pic>
    </p:spTree>
    <p:extLst>
      <p:ext uri="{BB962C8B-B14F-4D97-AF65-F5344CB8AC3E}">
        <p14:creationId xmlns:p14="http://schemas.microsoft.com/office/powerpoint/2010/main" val="389640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vs Hadoop MapReduce…</a:t>
            </a:r>
          </a:p>
        </p:txBody>
      </p:sp>
      <p:graphicFrame>
        <p:nvGraphicFramePr>
          <p:cNvPr id="8" name="Content Placeholder 7"/>
          <p:cNvGraphicFramePr>
            <a:graphicFrameLocks noGrp="1"/>
          </p:cNvGraphicFramePr>
          <p:nvPr>
            <p:ph sz="quarter" idx="10"/>
            <p:extLst>
              <p:ext uri="{D42A27DB-BD31-4B8C-83A1-F6EECF244321}">
                <p14:modId xmlns:p14="http://schemas.microsoft.com/office/powerpoint/2010/main" val="787461443"/>
              </p:ext>
            </p:extLst>
          </p:nvPr>
        </p:nvGraphicFramePr>
        <p:xfrm>
          <a:off x="360364" y="1079500"/>
          <a:ext cx="8426448" cy="3708400"/>
        </p:xfrm>
        <a:graphic>
          <a:graphicData uri="http://schemas.openxmlformats.org/drawingml/2006/table">
            <a:tbl>
              <a:tblPr firstRow="1" firstCol="1" bandRow="1">
                <a:tableStyleId>{69012ECD-51FC-41F1-AA8D-1B2483CD663E}</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370840">
                <a:tc>
                  <a:txBody>
                    <a:bodyPr/>
                    <a:lstStyle/>
                    <a:p>
                      <a:endParaRPr lang="en-US" sz="1600" dirty="0"/>
                    </a:p>
                  </a:txBody>
                  <a:tcPr/>
                </a:tc>
                <a:tc>
                  <a:txBody>
                    <a:bodyPr/>
                    <a:lstStyle/>
                    <a:p>
                      <a:r>
                        <a:rPr lang="en-US" sz="1600" b="0" dirty="0"/>
                        <a:t>Hadoop MapReduce</a:t>
                      </a:r>
                      <a:endParaRPr lang="en-US" sz="1600" b="0" dirty="0">
                        <a:solidFill>
                          <a:srgbClr val="080808"/>
                        </a:solidFill>
                      </a:endParaRPr>
                    </a:p>
                  </a:txBody>
                  <a:tcPr/>
                </a:tc>
                <a:tc>
                  <a:txBody>
                    <a:bodyPr/>
                    <a:lstStyle/>
                    <a:p>
                      <a:r>
                        <a:rPr lang="en-US" sz="1600" b="0" dirty="0"/>
                        <a:t>Apache Spark</a:t>
                      </a:r>
                      <a:endParaRPr lang="en-US" sz="1600" b="0" dirty="0">
                        <a:solidFill>
                          <a:srgbClr val="080808"/>
                        </a:solidFill>
                      </a:endParaRPr>
                    </a:p>
                  </a:txBody>
                  <a:tcPr/>
                </a:tc>
                <a:extLst>
                  <a:ext uri="{0D108BD9-81ED-4DB2-BD59-A6C34878D82A}">
                    <a16:rowId xmlns:a16="http://schemas.microsoft.com/office/drawing/2014/main" val="10000"/>
                  </a:ext>
                </a:extLst>
              </a:tr>
              <a:tr h="370840">
                <a:tc>
                  <a:txBody>
                    <a:bodyPr/>
                    <a:lstStyle/>
                    <a:p>
                      <a:r>
                        <a:rPr lang="en-US" sz="1600" b="1" dirty="0"/>
                        <a:t>Coding</a:t>
                      </a:r>
                      <a:endParaRPr lang="en-US" sz="1600" b="1" dirty="0">
                        <a:solidFill>
                          <a:srgbClr val="080808"/>
                        </a:solidFill>
                        <a:latin typeface="+mn-lt"/>
                      </a:endParaRPr>
                    </a:p>
                  </a:txBody>
                  <a:tcPr/>
                </a:tc>
                <a:tc>
                  <a:txBody>
                    <a:bodyPr/>
                    <a:lstStyle/>
                    <a:p>
                      <a:r>
                        <a:rPr lang="en-US" sz="1400" dirty="0"/>
                        <a:t>complex, lengthy</a:t>
                      </a:r>
                    </a:p>
                  </a:txBody>
                  <a:tcPr/>
                </a:tc>
                <a:tc>
                  <a:txBody>
                    <a:bodyPr/>
                    <a:lstStyle/>
                    <a:p>
                      <a:r>
                        <a:rPr lang="en-US" sz="1400" dirty="0"/>
                        <a:t>compact</a:t>
                      </a:r>
                    </a:p>
                  </a:txBody>
                  <a:tcPr/>
                </a:tc>
                <a:extLst>
                  <a:ext uri="{0D108BD9-81ED-4DB2-BD59-A6C34878D82A}">
                    <a16:rowId xmlns:a16="http://schemas.microsoft.com/office/drawing/2014/main" val="10001"/>
                  </a:ext>
                </a:extLst>
              </a:tr>
              <a:tr h="370840">
                <a:tc>
                  <a:txBody>
                    <a:bodyPr/>
                    <a:lstStyle/>
                    <a:p>
                      <a:r>
                        <a:rPr lang="en-US" sz="1600" b="1" dirty="0"/>
                        <a:t>Coding complexity</a:t>
                      </a:r>
                      <a:endParaRPr lang="en-US" sz="1600" b="1" dirty="0">
                        <a:solidFill>
                          <a:srgbClr val="080808"/>
                        </a:solidFill>
                        <a:latin typeface="+mn-lt"/>
                      </a:endParaRPr>
                    </a:p>
                  </a:txBody>
                  <a:tcPr/>
                </a:tc>
                <a:tc>
                  <a:txBody>
                    <a:bodyPr/>
                    <a:lstStyle/>
                    <a:p>
                      <a:r>
                        <a:rPr lang="en-US" sz="1400" dirty="0"/>
                        <a:t>difficult</a:t>
                      </a:r>
                    </a:p>
                  </a:txBody>
                  <a:tcPr/>
                </a:tc>
                <a:tc>
                  <a:txBody>
                    <a:bodyPr/>
                    <a:lstStyle/>
                    <a:p>
                      <a:r>
                        <a:rPr lang="en-US" sz="1400" dirty="0"/>
                        <a:t>easy</a:t>
                      </a:r>
                    </a:p>
                  </a:txBody>
                  <a:tcPr/>
                </a:tc>
                <a:extLst>
                  <a:ext uri="{0D108BD9-81ED-4DB2-BD59-A6C34878D82A}">
                    <a16:rowId xmlns:a16="http://schemas.microsoft.com/office/drawing/2014/main" val="10002"/>
                  </a:ext>
                </a:extLst>
              </a:tr>
              <a:tr h="370840">
                <a:tc>
                  <a:txBody>
                    <a:bodyPr/>
                    <a:lstStyle/>
                    <a:p>
                      <a:r>
                        <a:rPr lang="en-US" sz="1600" b="1" dirty="0"/>
                        <a:t>Interactive mode</a:t>
                      </a:r>
                      <a:endParaRPr lang="en-US" sz="1600" b="1" dirty="0">
                        <a:solidFill>
                          <a:srgbClr val="080808"/>
                        </a:solidFill>
                        <a:latin typeface="+mn-lt"/>
                      </a:endParaRPr>
                    </a:p>
                  </a:txBody>
                  <a:tcPr/>
                </a:tc>
                <a:tc>
                  <a:txBody>
                    <a:bodyPr/>
                    <a:lstStyle/>
                    <a:p>
                      <a:r>
                        <a:rPr lang="en-US" sz="1400" dirty="0"/>
                        <a:t>no</a:t>
                      </a:r>
                    </a:p>
                  </a:txBody>
                  <a:tcPr/>
                </a:tc>
                <a:tc>
                  <a:txBody>
                    <a:bodyPr/>
                    <a:lstStyle/>
                    <a:p>
                      <a:r>
                        <a:rPr lang="en-US" sz="1400" dirty="0"/>
                        <a:t>yes</a:t>
                      </a:r>
                    </a:p>
                  </a:txBody>
                  <a:tcPr/>
                </a:tc>
                <a:extLst>
                  <a:ext uri="{0D108BD9-81ED-4DB2-BD59-A6C34878D82A}">
                    <a16:rowId xmlns:a16="http://schemas.microsoft.com/office/drawing/2014/main" val="10003"/>
                  </a:ext>
                </a:extLst>
              </a:tr>
              <a:tr h="370840">
                <a:tc>
                  <a:txBody>
                    <a:bodyPr/>
                    <a:lstStyle/>
                    <a:p>
                      <a:r>
                        <a:rPr lang="en-US" sz="1600" b="1" dirty="0"/>
                        <a:t>Developed in</a:t>
                      </a:r>
                      <a:endParaRPr lang="en-US" sz="1600" b="1" dirty="0">
                        <a:solidFill>
                          <a:srgbClr val="080808"/>
                        </a:solidFill>
                        <a:latin typeface="+mn-lt"/>
                      </a:endParaRPr>
                    </a:p>
                  </a:txBody>
                  <a:tcPr/>
                </a:tc>
                <a:tc>
                  <a:txBody>
                    <a:bodyPr/>
                    <a:lstStyle/>
                    <a:p>
                      <a:r>
                        <a:rPr lang="en-US" sz="1400" dirty="0"/>
                        <a:t>Java</a:t>
                      </a:r>
                    </a:p>
                  </a:txBody>
                  <a:tcPr/>
                </a:tc>
                <a:tc>
                  <a:txBody>
                    <a:bodyPr/>
                    <a:lstStyle/>
                    <a:p>
                      <a:r>
                        <a:rPr lang="en-US" sz="1400" dirty="0"/>
                        <a:t>Scala</a:t>
                      </a:r>
                    </a:p>
                  </a:txBody>
                  <a:tcPr/>
                </a:tc>
                <a:extLst>
                  <a:ext uri="{0D108BD9-81ED-4DB2-BD59-A6C34878D82A}">
                    <a16:rowId xmlns:a16="http://schemas.microsoft.com/office/drawing/2014/main" val="10004"/>
                  </a:ext>
                </a:extLst>
              </a:tr>
              <a:tr h="370840">
                <a:tc>
                  <a:txBody>
                    <a:bodyPr/>
                    <a:lstStyle/>
                    <a:p>
                      <a:r>
                        <a:rPr lang="en-US" sz="1600" b="1" dirty="0"/>
                        <a:t>Language support</a:t>
                      </a:r>
                      <a:endParaRPr lang="en-US" sz="1600" b="1" dirty="0">
                        <a:solidFill>
                          <a:srgbClr val="080808"/>
                        </a:solidFill>
                        <a:latin typeface="+mn-lt"/>
                      </a:endParaRPr>
                    </a:p>
                  </a:txBody>
                  <a:tcPr/>
                </a:tc>
                <a:tc>
                  <a:txBody>
                    <a:bodyPr/>
                    <a:lstStyle/>
                    <a:p>
                      <a:r>
                        <a:rPr lang="en-US" sz="1400" dirty="0"/>
                        <a:t>Java, C/C++, Ruby, Python, …</a:t>
                      </a:r>
                    </a:p>
                  </a:txBody>
                  <a:tcPr/>
                </a:tc>
                <a:tc>
                  <a:txBody>
                    <a:bodyPr/>
                    <a:lstStyle/>
                    <a:p>
                      <a:r>
                        <a:rPr lang="en-US" sz="1400" dirty="0"/>
                        <a:t>Scala, Java,</a:t>
                      </a:r>
                      <a:r>
                        <a:rPr lang="en-US" sz="1400" baseline="0" dirty="0"/>
                        <a:t> Python, R, SQL</a:t>
                      </a:r>
                      <a:endParaRPr lang="en-US" sz="1400" dirty="0"/>
                    </a:p>
                  </a:txBody>
                  <a:tcPr/>
                </a:tc>
                <a:extLst>
                  <a:ext uri="{0D108BD9-81ED-4DB2-BD59-A6C34878D82A}">
                    <a16:rowId xmlns:a16="http://schemas.microsoft.com/office/drawing/2014/main" val="10005"/>
                  </a:ext>
                </a:extLst>
              </a:tr>
              <a:tr h="370840">
                <a:tc>
                  <a:txBody>
                    <a:bodyPr/>
                    <a:lstStyle/>
                    <a:p>
                      <a:r>
                        <a:rPr lang="en-US" sz="1600" b="1" dirty="0"/>
                        <a:t>OS support</a:t>
                      </a:r>
                      <a:endParaRPr lang="en-US" sz="1600" b="1" dirty="0">
                        <a:solidFill>
                          <a:srgbClr val="080808"/>
                        </a:solidFill>
                        <a:latin typeface="+mn-lt"/>
                      </a:endParaRPr>
                    </a:p>
                  </a:txBody>
                  <a:tcPr/>
                </a:tc>
                <a:tc>
                  <a:txBody>
                    <a:bodyPr/>
                    <a:lstStyle/>
                    <a:p>
                      <a:r>
                        <a:rPr lang="en-US" sz="1400" dirty="0"/>
                        <a:t>Linux, Windows, Max OS</a:t>
                      </a:r>
                    </a:p>
                  </a:txBody>
                  <a:tcPr/>
                </a:tc>
                <a:tc>
                  <a:txBody>
                    <a:bodyPr/>
                    <a:lstStyle/>
                    <a:p>
                      <a:r>
                        <a:rPr lang="en-US" sz="1400" dirty="0"/>
                        <a:t>Linux,</a:t>
                      </a:r>
                      <a:r>
                        <a:rPr lang="en-US" sz="1400" baseline="0" dirty="0"/>
                        <a:t> Windows, Mac OS</a:t>
                      </a:r>
                      <a:endParaRPr lang="en-US" sz="1400" dirty="0"/>
                    </a:p>
                  </a:txBody>
                  <a:tcPr/>
                </a:tc>
                <a:extLst>
                  <a:ext uri="{0D108BD9-81ED-4DB2-BD59-A6C34878D82A}">
                    <a16:rowId xmlns:a16="http://schemas.microsoft.com/office/drawing/2014/main" val="10006"/>
                  </a:ext>
                </a:extLst>
              </a:tr>
              <a:tr h="370840">
                <a:tc>
                  <a:txBody>
                    <a:bodyPr/>
                    <a:lstStyle/>
                    <a:p>
                      <a:r>
                        <a:rPr lang="en-US" sz="1600" b="1" dirty="0"/>
                        <a:t>Latency</a:t>
                      </a:r>
                      <a:endParaRPr lang="en-US" sz="1600" b="1" dirty="0">
                        <a:solidFill>
                          <a:srgbClr val="080808"/>
                        </a:solidFill>
                        <a:latin typeface="+mn-lt"/>
                      </a:endParaRPr>
                    </a:p>
                  </a:txBody>
                  <a:tcPr/>
                </a:tc>
                <a:tc>
                  <a:txBody>
                    <a:bodyPr/>
                    <a:lstStyle/>
                    <a:p>
                      <a:r>
                        <a:rPr lang="en-US" sz="1400" dirty="0"/>
                        <a:t>disk oriented</a:t>
                      </a:r>
                    </a:p>
                  </a:txBody>
                  <a:tcPr/>
                </a:tc>
                <a:tc>
                  <a:txBody>
                    <a:bodyPr/>
                    <a:lstStyle/>
                    <a:p>
                      <a:r>
                        <a:rPr lang="en-US" sz="1400" dirty="0"/>
                        <a:t>memory oriented</a:t>
                      </a:r>
                    </a:p>
                  </a:txBody>
                  <a:tcPr/>
                </a:tc>
                <a:extLst>
                  <a:ext uri="{0D108BD9-81ED-4DB2-BD59-A6C34878D82A}">
                    <a16:rowId xmlns:a16="http://schemas.microsoft.com/office/drawing/2014/main" val="3163975497"/>
                  </a:ext>
                </a:extLst>
              </a:tr>
              <a:tr h="370840">
                <a:tc>
                  <a:txBody>
                    <a:bodyPr/>
                    <a:lstStyle/>
                    <a:p>
                      <a:r>
                        <a:rPr lang="en-US" sz="1600" b="1" dirty="0"/>
                        <a:t>Performance</a:t>
                      </a:r>
                      <a:endParaRPr lang="en-US" sz="1600" b="1" dirty="0">
                        <a:solidFill>
                          <a:srgbClr val="080808"/>
                        </a:solidFill>
                        <a:latin typeface="+mn-lt"/>
                      </a:endParaRPr>
                    </a:p>
                  </a:txBody>
                  <a:tcPr/>
                </a:tc>
                <a:tc>
                  <a:txBody>
                    <a:bodyPr/>
                    <a:lstStyle/>
                    <a:p>
                      <a:r>
                        <a:rPr lang="en-US" sz="1400" dirty="0"/>
                        <a:t>lower</a:t>
                      </a:r>
                    </a:p>
                  </a:txBody>
                  <a:tcPr/>
                </a:tc>
                <a:tc>
                  <a:txBody>
                    <a:bodyPr/>
                    <a:lstStyle/>
                    <a:p>
                      <a:r>
                        <a:rPr lang="en-US" sz="1400" dirty="0"/>
                        <a:t>faster</a:t>
                      </a:r>
                    </a:p>
                  </a:txBody>
                  <a:tcPr/>
                </a:tc>
                <a:extLst>
                  <a:ext uri="{0D108BD9-81ED-4DB2-BD59-A6C34878D82A}">
                    <a16:rowId xmlns:a16="http://schemas.microsoft.com/office/drawing/2014/main" val="70318055"/>
                  </a:ext>
                </a:extLst>
              </a:tr>
              <a:tr h="370840">
                <a:tc>
                  <a:txBody>
                    <a:bodyPr/>
                    <a:lstStyle/>
                    <a:p>
                      <a:r>
                        <a:rPr lang="en-US" sz="1600" b="1" dirty="0"/>
                        <a:t>Hardware</a:t>
                      </a:r>
                      <a:endParaRPr lang="en-US" sz="1600" b="1" dirty="0">
                        <a:solidFill>
                          <a:srgbClr val="080808"/>
                        </a:solidFill>
                        <a:latin typeface="+mn-lt"/>
                      </a:endParaRPr>
                    </a:p>
                  </a:txBody>
                  <a:tcPr/>
                </a:tc>
                <a:tc>
                  <a:txBody>
                    <a:bodyPr/>
                    <a:lstStyle/>
                    <a:p>
                      <a:r>
                        <a:rPr lang="en-US" sz="1400" dirty="0"/>
                        <a:t>commodity</a:t>
                      </a:r>
                    </a:p>
                  </a:txBody>
                  <a:tcPr/>
                </a:tc>
                <a:tc>
                  <a:txBody>
                    <a:bodyPr/>
                    <a:lstStyle/>
                    <a:p>
                      <a:r>
                        <a:rPr lang="en-US" sz="1400" dirty="0"/>
                        <a:t>mid to high-level</a:t>
                      </a:r>
                    </a:p>
                  </a:txBody>
                  <a:tcPr/>
                </a:tc>
                <a:extLst>
                  <a:ext uri="{0D108BD9-81ED-4DB2-BD59-A6C34878D82A}">
                    <a16:rowId xmlns:a16="http://schemas.microsoft.com/office/drawing/2014/main" val="3665202933"/>
                  </a:ext>
                </a:extLst>
              </a:tr>
            </a:tbl>
          </a:graphicData>
        </a:graphic>
      </p:graphicFrame>
      <p:sp>
        <p:nvSpPr>
          <p:cNvPr id="5" name="Slide Number Placeholder 4"/>
          <p:cNvSpPr>
            <a:spLocks noGrp="1"/>
          </p:cNvSpPr>
          <p:nvPr>
            <p:ph type="sldNum" sz="quarter" idx="4"/>
          </p:nvPr>
        </p:nvSpPr>
        <p:spPr/>
        <p:txBody>
          <a:bodyPr/>
          <a:lstStyle/>
          <a:p>
            <a:fld id="{3A707DD9-E92B-45E8-BE0A-E6B2EDF345EB}" type="slidenum">
              <a:rPr lang="en-US" smtClean="0"/>
              <a:pPr/>
              <a:t>7</a:t>
            </a:fld>
            <a:endParaRPr lang="en-US" dirty="0"/>
          </a:p>
        </p:txBody>
      </p:sp>
    </p:spTree>
    <p:extLst>
      <p:ext uri="{BB962C8B-B14F-4D97-AF65-F5344CB8AC3E}">
        <p14:creationId xmlns:p14="http://schemas.microsoft.com/office/powerpoint/2010/main" val="16675601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Lazy Evaluation</a:t>
            </a:r>
          </a:p>
        </p:txBody>
      </p:sp>
      <p:sp>
        <p:nvSpPr>
          <p:cNvPr id="3" name="Slide Number Placeholder 2"/>
          <p:cNvSpPr>
            <a:spLocks noGrp="1"/>
          </p:cNvSpPr>
          <p:nvPr>
            <p:ph type="sldNum" sz="quarter" idx="4"/>
          </p:nvPr>
        </p:nvSpPr>
        <p:spPr/>
        <p:txBody>
          <a:bodyPr/>
          <a:lstStyle/>
          <a:p>
            <a:fld id="{3A707DD9-E92B-45E8-BE0A-E6B2EDF345EB}" type="slidenum">
              <a:rPr lang="en-US" smtClean="0"/>
              <a:pPr/>
              <a:t>70</a:t>
            </a:fld>
            <a:endParaRPr lang="en-US" dirty="0"/>
          </a:p>
        </p:txBody>
      </p:sp>
      <p:pic>
        <p:nvPicPr>
          <p:cNvPr id="5" name="Picture 4"/>
          <p:cNvPicPr>
            <a:picLocks noChangeAspect="1"/>
          </p:cNvPicPr>
          <p:nvPr/>
        </p:nvPicPr>
        <p:blipFill>
          <a:blip r:embed="rId3"/>
          <a:stretch>
            <a:fillRect/>
          </a:stretch>
        </p:blipFill>
        <p:spPr>
          <a:xfrm>
            <a:off x="373870" y="1027748"/>
            <a:ext cx="8412943" cy="2841121"/>
          </a:xfrm>
          <a:prstGeom prst="rect">
            <a:avLst/>
          </a:prstGeom>
        </p:spPr>
      </p:pic>
    </p:spTree>
    <p:extLst>
      <p:ext uri="{BB962C8B-B14F-4D97-AF65-F5344CB8AC3E}">
        <p14:creationId xmlns:p14="http://schemas.microsoft.com/office/powerpoint/2010/main" val="27273347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PairRDD</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652" y="1167736"/>
            <a:ext cx="1199898" cy="328829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066" y="1186178"/>
            <a:ext cx="1460746" cy="3288297"/>
          </a:xfrm>
          <a:prstGeom prst="rect">
            <a:avLst/>
          </a:prstGeom>
        </p:spPr>
      </p:pic>
      <p:sp>
        <p:nvSpPr>
          <p:cNvPr id="17" name="Rectangle 4">
            <a:extLst>
              <a:ext uri="{FF2B5EF4-FFF2-40B4-BE49-F238E27FC236}">
                <a16:creationId xmlns:a16="http://schemas.microsoft.com/office/drawing/2014/main" id="{41132371-3F6A-41C5-B554-78E2157FAC66}"/>
              </a:ext>
            </a:extLst>
          </p:cNvPr>
          <p:cNvSpPr>
            <a:spLocks noChangeArrowheads="1"/>
          </p:cNvSpPr>
          <p:nvPr/>
        </p:nvSpPr>
        <p:spPr bwMode="auto">
          <a:xfrm>
            <a:off x="3686071" y="3163152"/>
            <a:ext cx="1770036" cy="230832"/>
          </a:xfrm>
          <a:prstGeom prst="rect">
            <a:avLst/>
          </a:prstGeom>
          <a:solidFill>
            <a:schemeClr val="accent4">
              <a:lumMod val="20000"/>
              <a:lumOff val="80000"/>
            </a:schemeClr>
          </a:solidFill>
          <a:ln w="31750">
            <a:solidFill>
              <a:schemeClr val="bg1">
                <a:lumMod val="75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(word =&gt; (word,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Box 17"/>
          <p:cNvSpPr txBox="1"/>
          <p:nvPr/>
        </p:nvSpPr>
        <p:spPr>
          <a:xfrm>
            <a:off x="1889041" y="924568"/>
            <a:ext cx="853119" cy="261610"/>
          </a:xfrm>
          <a:prstGeom prst="rect">
            <a:avLst/>
          </a:prstGeom>
          <a:noFill/>
        </p:spPr>
        <p:txBody>
          <a:bodyPr wrap="none" rtlCol="0">
            <a:spAutoFit/>
          </a:bodyPr>
          <a:lstStyle/>
          <a:p>
            <a:r>
              <a:rPr lang="en-US" sz="1100" dirty="0"/>
              <a:t>RDD[String]</a:t>
            </a:r>
          </a:p>
        </p:txBody>
      </p:sp>
      <p:sp>
        <p:nvSpPr>
          <p:cNvPr id="19" name="TextBox 18"/>
          <p:cNvSpPr txBox="1"/>
          <p:nvPr/>
        </p:nvSpPr>
        <p:spPr>
          <a:xfrm>
            <a:off x="5902323" y="835735"/>
            <a:ext cx="1481496" cy="430887"/>
          </a:xfrm>
          <a:prstGeom prst="rect">
            <a:avLst/>
          </a:prstGeom>
          <a:noFill/>
        </p:spPr>
        <p:txBody>
          <a:bodyPr wrap="none" rtlCol="0">
            <a:spAutoFit/>
          </a:bodyPr>
          <a:lstStyle/>
          <a:p>
            <a:pPr algn="ctr"/>
            <a:r>
              <a:rPr lang="en-US" sz="1100" dirty="0"/>
              <a:t>RDD[Tuple[String, Int]]</a:t>
            </a:r>
          </a:p>
          <a:p>
            <a:pPr algn="ctr"/>
            <a:r>
              <a:rPr lang="en-US" sz="1100" dirty="0"/>
              <a:t>RDD[(String, Int)]</a:t>
            </a:r>
          </a:p>
        </p:txBody>
      </p:sp>
      <p:sp>
        <p:nvSpPr>
          <p:cNvPr id="20" name="TextBox 19"/>
          <p:cNvSpPr txBox="1"/>
          <p:nvPr/>
        </p:nvSpPr>
        <p:spPr>
          <a:xfrm>
            <a:off x="6345302" y="4401849"/>
            <a:ext cx="688009" cy="261610"/>
          </a:xfrm>
          <a:prstGeom prst="rect">
            <a:avLst/>
          </a:prstGeom>
          <a:noFill/>
        </p:spPr>
        <p:txBody>
          <a:bodyPr wrap="none" rtlCol="0">
            <a:spAutoFit/>
          </a:bodyPr>
          <a:lstStyle/>
          <a:p>
            <a:r>
              <a:rPr lang="en-US" sz="1100" dirty="0"/>
              <a:t>Pair RDD</a:t>
            </a:r>
          </a:p>
        </p:txBody>
      </p:sp>
      <p:sp>
        <p:nvSpPr>
          <p:cNvPr id="21" name="Rectangle 4">
            <a:extLst>
              <a:ext uri="{FF2B5EF4-FFF2-40B4-BE49-F238E27FC236}">
                <a16:creationId xmlns:a16="http://schemas.microsoft.com/office/drawing/2014/main" id="{41132371-3F6A-41C5-B554-78E2157FAC66}"/>
              </a:ext>
            </a:extLst>
          </p:cNvPr>
          <p:cNvSpPr>
            <a:spLocks noChangeArrowheads="1"/>
          </p:cNvSpPr>
          <p:nvPr/>
        </p:nvSpPr>
        <p:spPr bwMode="auto">
          <a:xfrm>
            <a:off x="3479284" y="2129496"/>
            <a:ext cx="2183611" cy="230832"/>
          </a:xfrm>
          <a:prstGeom prst="rect">
            <a:avLst/>
          </a:prstGeom>
          <a:solidFill>
            <a:schemeClr val="accent4">
              <a:lumMod val="20000"/>
              <a:lumOff val="80000"/>
            </a:schemeClr>
          </a:solidFill>
          <a:ln w="31750">
            <a:solidFill>
              <a:schemeClr val="bg1">
                <a:lumMod val="75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(word =&gt; Tuple2(word,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2" name="Straight Arrow Connector 21"/>
          <p:cNvCxnSpPr>
            <a:stCxn id="15" idx="3"/>
            <a:endCxn id="21" idx="1"/>
          </p:cNvCxnSpPr>
          <p:nvPr/>
        </p:nvCxnSpPr>
        <p:spPr>
          <a:xfrm flipV="1">
            <a:off x="2915550" y="2415497"/>
            <a:ext cx="752957" cy="396388"/>
          </a:xfrm>
          <a:prstGeom prst="straightConnector1">
            <a:avLst/>
          </a:prstGeom>
          <a:ln w="31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3"/>
            <a:endCxn id="17" idx="1"/>
          </p:cNvCxnSpPr>
          <p:nvPr/>
        </p:nvCxnSpPr>
        <p:spPr>
          <a:xfrm>
            <a:off x="2915550" y="2811885"/>
            <a:ext cx="936433" cy="304443"/>
          </a:xfrm>
          <a:prstGeom prst="straightConnector1">
            <a:avLst/>
          </a:prstGeom>
          <a:ln w="31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1" idx="3"/>
            <a:endCxn id="16" idx="1"/>
          </p:cNvCxnSpPr>
          <p:nvPr/>
        </p:nvCxnSpPr>
        <p:spPr>
          <a:xfrm>
            <a:off x="5433734" y="2415497"/>
            <a:ext cx="476332" cy="414830"/>
          </a:xfrm>
          <a:prstGeom prst="straightConnector1">
            <a:avLst/>
          </a:prstGeom>
          <a:ln w="31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7" idx="3"/>
            <a:endCxn id="16" idx="1"/>
          </p:cNvCxnSpPr>
          <p:nvPr/>
        </p:nvCxnSpPr>
        <p:spPr>
          <a:xfrm flipV="1">
            <a:off x="5290197" y="2830327"/>
            <a:ext cx="619869" cy="286001"/>
          </a:xfrm>
          <a:prstGeom prst="straightConnector1">
            <a:avLst/>
          </a:prstGeom>
          <a:ln w="3175">
            <a:solidFill>
              <a:schemeClr val="tx1"/>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5746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Transformations</a:t>
            </a:r>
          </a:p>
        </p:txBody>
      </p:sp>
      <p:sp>
        <p:nvSpPr>
          <p:cNvPr id="3" name="Slide Number Placeholder 2"/>
          <p:cNvSpPr>
            <a:spLocks noGrp="1"/>
          </p:cNvSpPr>
          <p:nvPr>
            <p:ph type="sldNum" sz="quarter" idx="4"/>
          </p:nvPr>
        </p:nvSpPr>
        <p:spPr/>
        <p:txBody>
          <a:bodyPr/>
          <a:lstStyle/>
          <a:p>
            <a:fld id="{3A707DD9-E92B-45E8-BE0A-E6B2EDF345EB}" type="slidenum">
              <a:rPr lang="en-US" smtClean="0"/>
              <a:pPr/>
              <a:t>72</a:t>
            </a:fld>
            <a:endParaRPr lang="en-US" dirty="0"/>
          </a:p>
        </p:txBody>
      </p:sp>
      <p:sp>
        <p:nvSpPr>
          <p:cNvPr id="6" name="Content Placeholder 8"/>
          <p:cNvSpPr txBox="1">
            <a:spLocks/>
          </p:cNvSpPr>
          <p:nvPr/>
        </p:nvSpPr>
        <p:spPr>
          <a:xfrm>
            <a:off x="357143" y="3597480"/>
            <a:ext cx="3993357" cy="105072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keys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keys</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 B, C</a:t>
            </a:r>
          </a:p>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values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values</a:t>
            </a:r>
            <a:r>
              <a:rPr lang="en-US" altLang="en-US" sz="800" dirty="0">
                <a:solidFill>
                  <a:srgbClr val="000000"/>
                </a:solidFill>
                <a:latin typeface="Courier New" panose="02070309020205020404" pitchFamily="49" charset="0"/>
                <a:cs typeface="Courier New" panose="02070309020205020404" pitchFamily="49" charset="0"/>
              </a:rPr>
              <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1, 2, 3</a:t>
            </a:r>
            <a:endParaRPr lang="en-US" altLang="en-US" sz="1600" dirty="0">
              <a:latin typeface="Arial" panose="020B0604020202020204" pitchFamily="34" charset="0"/>
            </a:endParaRPr>
          </a:p>
        </p:txBody>
      </p:sp>
      <p:sp>
        <p:nvSpPr>
          <p:cNvPr id="7" name="Text Placeholder 9"/>
          <p:cNvSpPr txBox="1">
            <a:spLocks/>
          </p:cNvSpPr>
          <p:nvPr/>
        </p:nvSpPr>
        <p:spPr>
          <a:xfrm>
            <a:off x="357143" y="3312854"/>
            <a:ext cx="3993359" cy="530075"/>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keys() &amp; values()</a:t>
            </a:r>
          </a:p>
        </p:txBody>
      </p:sp>
      <p:sp>
        <p:nvSpPr>
          <p:cNvPr id="8" name="Content Placeholder 8"/>
          <p:cNvSpPr txBox="1">
            <a:spLocks/>
          </p:cNvSpPr>
          <p:nvPr/>
        </p:nvSpPr>
        <p:spPr>
          <a:xfrm>
            <a:off x="357145" y="2443879"/>
            <a:ext cx="3993357"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flatMapValues</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 =&gt; </a:t>
            </a:r>
            <a:r>
              <a:rPr lang="en-US" altLang="en-US" sz="800" i="1" dirty="0">
                <a:solidFill>
                  <a:srgbClr val="660E7A"/>
                </a:solidFill>
                <a:latin typeface="Courier New" panose="02070309020205020404" pitchFamily="49" charset="0"/>
                <a:cs typeface="Courier New" panose="02070309020205020404" pitchFamily="49" charset="0"/>
              </a:rPr>
              <a:t>List</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i,i</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(A,1), (A,1), (B,2), (B,2), (C,3), (C,3)</a:t>
            </a:r>
            <a:endParaRPr lang="en-US" altLang="en-US" sz="1600" dirty="0">
              <a:latin typeface="Arial" panose="020B0604020202020204" pitchFamily="34" charset="0"/>
            </a:endParaRPr>
          </a:p>
        </p:txBody>
      </p:sp>
      <p:sp>
        <p:nvSpPr>
          <p:cNvPr id="9" name="Text Placeholder 9"/>
          <p:cNvSpPr txBox="1">
            <a:spLocks/>
          </p:cNvSpPr>
          <p:nvPr/>
        </p:nvSpPr>
        <p:spPr>
          <a:xfrm>
            <a:off x="357143" y="210097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flatMapValues</a:t>
            </a:r>
            <a:r>
              <a:rPr lang="en-US" cap="none" dirty="0"/>
              <a:t>(</a:t>
            </a:r>
            <a:r>
              <a:rPr lang="en-US" cap="none" dirty="0" err="1"/>
              <a:t>func</a:t>
            </a:r>
            <a:r>
              <a:rPr lang="en-US" cap="none" dirty="0"/>
              <a:t>)</a:t>
            </a:r>
          </a:p>
        </p:txBody>
      </p:sp>
      <p:sp>
        <p:nvSpPr>
          <p:cNvPr id="10" name="Content Placeholder 8"/>
          <p:cNvSpPr txBox="1">
            <a:spLocks/>
          </p:cNvSpPr>
          <p:nvPr/>
        </p:nvSpPr>
        <p:spPr>
          <a:xfrm>
            <a:off x="357145" y="1249829"/>
            <a:ext cx="3993357"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a:t>
            </a:r>
            <a:endParaRPr lang="en-US" altLang="en-US" sz="800" b="1" dirty="0">
              <a:solidFill>
                <a:srgbClr val="000080"/>
              </a:solidFill>
              <a:latin typeface="Courier New" panose="02070309020205020404" pitchFamily="49" charset="0"/>
              <a:cs typeface="Courier New" panose="02070309020205020404" pitchFamily="49" charset="0"/>
            </a:endParaRPr>
          </a:p>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mapValues</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 =&gt; </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i</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(A,1), (B,4), (C,9)</a:t>
            </a:r>
            <a:endParaRPr lang="en-US" altLang="en-US" sz="1600" dirty="0">
              <a:latin typeface="Arial" panose="020B0604020202020204" pitchFamily="34" charset="0"/>
            </a:endParaRPr>
          </a:p>
        </p:txBody>
      </p:sp>
      <p:sp>
        <p:nvSpPr>
          <p:cNvPr id="11" name="Text Placeholder 9"/>
          <p:cNvSpPr txBox="1">
            <a:spLocks/>
          </p:cNvSpPr>
          <p:nvPr/>
        </p:nvSpPr>
        <p:spPr>
          <a:xfrm>
            <a:off x="357143" y="90692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mapValues</a:t>
            </a:r>
            <a:r>
              <a:rPr lang="en-US" cap="none" dirty="0"/>
              <a:t>(</a:t>
            </a:r>
            <a:r>
              <a:rPr lang="en-US" cap="none" dirty="0" err="1"/>
              <a:t>func</a:t>
            </a:r>
            <a:r>
              <a:rPr lang="en-US" cap="none" dirty="0"/>
              <a:t>)</a:t>
            </a:r>
          </a:p>
        </p:txBody>
      </p:sp>
      <p:pic>
        <p:nvPicPr>
          <p:cNvPr id="12" name="Picture 11"/>
          <p:cNvPicPr>
            <a:picLocks noChangeAspect="1"/>
          </p:cNvPicPr>
          <p:nvPr/>
        </p:nvPicPr>
        <p:blipFill>
          <a:blip r:embed="rId3"/>
          <a:stretch>
            <a:fillRect/>
          </a:stretch>
        </p:blipFill>
        <p:spPr>
          <a:xfrm>
            <a:off x="6273625" y="765831"/>
            <a:ext cx="1888242" cy="4032350"/>
          </a:xfrm>
          <a:prstGeom prst="rect">
            <a:avLst/>
          </a:prstGeom>
        </p:spPr>
      </p:pic>
    </p:spTree>
    <p:extLst>
      <p:ext uri="{BB962C8B-B14F-4D97-AF65-F5344CB8AC3E}">
        <p14:creationId xmlns:p14="http://schemas.microsoft.com/office/powerpoint/2010/main" val="2315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 based on Keys</a:t>
            </a:r>
          </a:p>
        </p:txBody>
      </p:sp>
      <p:sp>
        <p:nvSpPr>
          <p:cNvPr id="3" name="Slide Number Placeholder 2"/>
          <p:cNvSpPr>
            <a:spLocks noGrp="1"/>
          </p:cNvSpPr>
          <p:nvPr>
            <p:ph type="sldNum" sz="quarter" idx="4"/>
          </p:nvPr>
        </p:nvSpPr>
        <p:spPr/>
        <p:txBody>
          <a:bodyPr/>
          <a:lstStyle/>
          <a:p>
            <a:fld id="{3A707DD9-E92B-45E8-BE0A-E6B2EDF345EB}" type="slidenum">
              <a:rPr lang="en-US" smtClean="0"/>
              <a:pPr/>
              <a:t>73</a:t>
            </a:fld>
            <a:endParaRPr lang="en-US" dirty="0"/>
          </a:p>
        </p:txBody>
      </p:sp>
      <p:sp>
        <p:nvSpPr>
          <p:cNvPr id="4" name="Content Placeholder 8"/>
          <p:cNvSpPr txBox="1">
            <a:spLocks/>
          </p:cNvSpPr>
          <p:nvPr/>
        </p:nvSpPr>
        <p:spPr>
          <a:xfrm>
            <a:off x="357145" y="4145192"/>
            <a:ext cx="4968999" cy="48336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5)))</a:t>
            </a:r>
            <a:endParaRPr lang="en-US" altLang="en-US" sz="1600" dirty="0">
              <a:latin typeface="Arial" panose="020B0604020202020204" pitchFamily="34" charset="0"/>
            </a:endParaRPr>
          </a:p>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sortByKey</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(A,3), (A,4), (B,1), (B,2), (B,5)</a:t>
            </a:r>
            <a:endParaRPr lang="en-US" altLang="en-US" sz="800" dirty="0">
              <a:latin typeface="Arial" panose="020B0604020202020204" pitchFamily="34" charset="0"/>
            </a:endParaRPr>
          </a:p>
        </p:txBody>
      </p:sp>
      <p:sp>
        <p:nvSpPr>
          <p:cNvPr id="5" name="Text Placeholder 9"/>
          <p:cNvSpPr txBox="1">
            <a:spLocks/>
          </p:cNvSpPr>
          <p:nvPr/>
        </p:nvSpPr>
        <p:spPr>
          <a:xfrm>
            <a:off x="357143" y="3943697"/>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sortByKey</a:t>
            </a:r>
            <a:r>
              <a:rPr lang="en-US" cap="none" dirty="0"/>
              <a:t>([ascending], [</a:t>
            </a:r>
            <a:r>
              <a:rPr lang="en-US" cap="none" dirty="0" err="1"/>
              <a:t>numTasks</a:t>
            </a:r>
            <a:r>
              <a:rPr lang="en-US" cap="none" dirty="0"/>
              <a:t>])</a:t>
            </a:r>
          </a:p>
        </p:txBody>
      </p:sp>
      <p:sp>
        <p:nvSpPr>
          <p:cNvPr id="6" name="Content Placeholder 8"/>
          <p:cNvSpPr txBox="1">
            <a:spLocks/>
          </p:cNvSpPr>
          <p:nvPr/>
        </p:nvSpPr>
        <p:spPr>
          <a:xfrm>
            <a:off x="357145" y="2745515"/>
            <a:ext cx="4968999" cy="1123752"/>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5)))</a:t>
            </a:r>
            <a:endParaRPr lang="en-US" altLang="en-US" sz="1600" dirty="0">
              <a:latin typeface="Arial" panose="020B0604020202020204" pitchFamily="34"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aggregateByKey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0</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(acc._1 + item, acc._2 +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  (acc1,acc2) =&gt; (acc1._1 + acc2._1, acc1._2 + acc2._2)</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(B,(8,3)), (A,(7,2))</a:t>
            </a:r>
            <a:endParaRPr lang="en-US" altLang="en-US" sz="800" dirty="0">
              <a:latin typeface="Arial" panose="020B0604020202020204" pitchFamily="34" charset="0"/>
            </a:endParaRPr>
          </a:p>
        </p:txBody>
      </p:sp>
      <p:sp>
        <p:nvSpPr>
          <p:cNvPr id="7" name="Text Placeholder 9"/>
          <p:cNvSpPr txBox="1">
            <a:spLocks/>
          </p:cNvSpPr>
          <p:nvPr/>
        </p:nvSpPr>
        <p:spPr>
          <a:xfrm>
            <a:off x="357143" y="2544019"/>
            <a:ext cx="3993359" cy="566919"/>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aggregateByKey</a:t>
            </a:r>
            <a:r>
              <a:rPr lang="en-US" cap="none" dirty="0"/>
              <a:t>(</a:t>
            </a:r>
            <a:r>
              <a:rPr lang="en-US" cap="none" dirty="0" err="1"/>
              <a:t>zeroValue</a:t>
            </a:r>
            <a:r>
              <a:rPr lang="en-US" cap="none" dirty="0"/>
              <a:t>)(</a:t>
            </a:r>
            <a:r>
              <a:rPr lang="en-US" cap="none" dirty="0" err="1"/>
              <a:t>seqOp</a:t>
            </a:r>
            <a:r>
              <a:rPr lang="en-US" cap="none" dirty="0"/>
              <a:t>, </a:t>
            </a:r>
            <a:r>
              <a:rPr lang="en-US" cap="none" dirty="0" err="1"/>
              <a:t>combOp</a:t>
            </a:r>
            <a:r>
              <a:rPr lang="en-US" cap="none" dirty="0"/>
              <a:t>, [</a:t>
            </a:r>
            <a:r>
              <a:rPr lang="en-US" cap="none" dirty="0" err="1"/>
              <a:t>numTasks</a:t>
            </a:r>
            <a:r>
              <a:rPr lang="en-US" cap="none" dirty="0"/>
              <a:t>])</a:t>
            </a:r>
          </a:p>
        </p:txBody>
      </p:sp>
      <p:sp>
        <p:nvSpPr>
          <p:cNvPr id="8" name="Content Placeholder 8"/>
          <p:cNvSpPr txBox="1">
            <a:spLocks/>
          </p:cNvSpPr>
          <p:nvPr/>
        </p:nvSpPr>
        <p:spPr>
          <a:xfrm>
            <a:off x="357145" y="1861270"/>
            <a:ext cx="4968999"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5)))</a:t>
            </a:r>
            <a:endParaRPr lang="en-US" altLang="en-US" sz="1600" dirty="0">
              <a:latin typeface="Arial" panose="020B0604020202020204" pitchFamily="34"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reduceByKey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dirty="0" err="1">
                <a:solidFill>
                  <a:srgbClr val="000000"/>
                </a:solidFill>
                <a:latin typeface="Courier New" panose="02070309020205020404" pitchFamily="49" charset="0"/>
                <a:cs typeface="Courier New" panose="02070309020205020404" pitchFamily="49" charset="0"/>
              </a:rPr>
              <a:t>acc</a:t>
            </a:r>
            <a:r>
              <a:rPr lang="en-US" altLang="en-US" sz="800" dirty="0">
                <a:solidFill>
                  <a:srgbClr val="000000"/>
                </a:solidFill>
                <a:latin typeface="Courier New" panose="02070309020205020404" pitchFamily="49" charset="0"/>
                <a:cs typeface="Courier New" panose="02070309020205020404" pitchFamily="49" charset="0"/>
              </a:rPr>
              <a:t>, item) =&gt; </a:t>
            </a:r>
            <a:r>
              <a:rPr lang="en-US" altLang="en-US" sz="800" dirty="0" err="1">
                <a:solidFill>
                  <a:srgbClr val="000000"/>
                </a:solidFill>
                <a:latin typeface="Courier New" panose="02070309020205020404" pitchFamily="49" charset="0"/>
                <a:cs typeface="Courier New" panose="02070309020205020404" pitchFamily="49" charset="0"/>
              </a:rPr>
              <a:t>acc+item</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(B,8), (A,7)</a:t>
            </a:r>
            <a:endParaRPr lang="en-US" altLang="en-US" sz="1600" dirty="0">
              <a:latin typeface="Arial" panose="020B0604020202020204" pitchFamily="34" charset="0"/>
            </a:endParaRPr>
          </a:p>
        </p:txBody>
      </p:sp>
      <p:sp>
        <p:nvSpPr>
          <p:cNvPr id="9" name="Text Placeholder 9"/>
          <p:cNvSpPr txBox="1">
            <a:spLocks/>
          </p:cNvSpPr>
          <p:nvPr/>
        </p:nvSpPr>
        <p:spPr>
          <a:xfrm>
            <a:off x="357143" y="1650348"/>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reduceByKey</a:t>
            </a:r>
            <a:r>
              <a:rPr lang="en-US" cap="none" dirty="0"/>
              <a:t>(</a:t>
            </a:r>
            <a:r>
              <a:rPr lang="en-US" cap="none" dirty="0" err="1"/>
              <a:t>func</a:t>
            </a:r>
            <a:r>
              <a:rPr lang="en-US" cap="none" dirty="0"/>
              <a:t>, [</a:t>
            </a:r>
            <a:r>
              <a:rPr lang="en-US" cap="none" dirty="0" err="1"/>
              <a:t>numTasks</a:t>
            </a:r>
            <a:r>
              <a:rPr lang="en-US" cap="none" dirty="0"/>
              <a:t>])</a:t>
            </a:r>
          </a:p>
        </p:txBody>
      </p:sp>
      <p:sp>
        <p:nvSpPr>
          <p:cNvPr id="10" name="Content Placeholder 8"/>
          <p:cNvSpPr txBox="1">
            <a:spLocks/>
          </p:cNvSpPr>
          <p:nvPr/>
        </p:nvSpPr>
        <p:spPr>
          <a:xfrm>
            <a:off x="357145" y="941030"/>
            <a:ext cx="4968999" cy="679700"/>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5)))</a:t>
            </a:r>
            <a:endParaRPr lang="en-US" altLang="en-US" sz="1600" dirty="0">
              <a:latin typeface="Arial" panose="020B0604020202020204" pitchFamily="34" charset="0"/>
            </a:endParaRPr>
          </a:p>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groupByKey</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(B, [1, 2, 5]), (A, [3, 4]))</a:t>
            </a:r>
            <a:endParaRPr lang="en-US" altLang="en-US" sz="1600" dirty="0">
              <a:latin typeface="Arial" panose="020B0604020202020204" pitchFamily="34" charset="0"/>
            </a:endParaRPr>
          </a:p>
        </p:txBody>
      </p:sp>
      <p:sp>
        <p:nvSpPr>
          <p:cNvPr id="11" name="Text Placeholder 9"/>
          <p:cNvSpPr txBox="1">
            <a:spLocks/>
          </p:cNvSpPr>
          <p:nvPr/>
        </p:nvSpPr>
        <p:spPr>
          <a:xfrm>
            <a:off x="357143" y="730108"/>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groupByKey</a:t>
            </a:r>
            <a:r>
              <a:rPr lang="en-US" cap="none" dirty="0"/>
              <a:t>([</a:t>
            </a:r>
            <a:r>
              <a:rPr lang="en-US" cap="none" dirty="0" err="1"/>
              <a:t>numTasks</a:t>
            </a:r>
            <a:r>
              <a:rPr lang="en-US" cap="none" dirty="0"/>
              <a:t>])</a:t>
            </a:r>
          </a:p>
        </p:txBody>
      </p:sp>
      <p:pic>
        <p:nvPicPr>
          <p:cNvPr id="13" name="Picture 12"/>
          <p:cNvPicPr>
            <a:picLocks noChangeAspect="1"/>
          </p:cNvPicPr>
          <p:nvPr/>
        </p:nvPicPr>
        <p:blipFill>
          <a:blip r:embed="rId3"/>
          <a:stretch>
            <a:fillRect/>
          </a:stretch>
        </p:blipFill>
        <p:spPr>
          <a:xfrm>
            <a:off x="6219438" y="763973"/>
            <a:ext cx="1961493" cy="4041409"/>
          </a:xfrm>
          <a:prstGeom prst="rect">
            <a:avLst/>
          </a:prstGeom>
        </p:spPr>
      </p:pic>
    </p:spTree>
    <p:extLst>
      <p:ext uri="{BB962C8B-B14F-4D97-AF65-F5344CB8AC3E}">
        <p14:creationId xmlns:p14="http://schemas.microsoft.com/office/powerpoint/2010/main" val="6280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t>
            </a:r>
            <a:r>
              <a:rPr lang="en-US" dirty="0" err="1"/>
              <a:t>PairRDD</a:t>
            </a:r>
            <a:r>
              <a:rPr lang="en-US" dirty="0"/>
              <a:t> Transformations</a:t>
            </a:r>
          </a:p>
        </p:txBody>
      </p:sp>
      <p:sp>
        <p:nvSpPr>
          <p:cNvPr id="3" name="Slide Number Placeholder 2"/>
          <p:cNvSpPr>
            <a:spLocks noGrp="1"/>
          </p:cNvSpPr>
          <p:nvPr>
            <p:ph type="sldNum" sz="quarter" idx="4"/>
          </p:nvPr>
        </p:nvSpPr>
        <p:spPr/>
        <p:txBody>
          <a:bodyPr/>
          <a:lstStyle/>
          <a:p>
            <a:fld id="{3A707DD9-E92B-45E8-BE0A-E6B2EDF345EB}" type="slidenum">
              <a:rPr lang="en-US" smtClean="0"/>
              <a:pPr/>
              <a:t>74</a:t>
            </a:fld>
            <a:endParaRPr lang="en-US" dirty="0"/>
          </a:p>
        </p:txBody>
      </p:sp>
      <p:pic>
        <p:nvPicPr>
          <p:cNvPr id="4" name="Picture 3"/>
          <p:cNvPicPr>
            <a:picLocks noChangeAspect="1"/>
          </p:cNvPicPr>
          <p:nvPr/>
        </p:nvPicPr>
        <p:blipFill>
          <a:blip r:embed="rId3"/>
          <a:stretch>
            <a:fillRect/>
          </a:stretch>
        </p:blipFill>
        <p:spPr>
          <a:xfrm>
            <a:off x="4620891" y="1168221"/>
            <a:ext cx="4165922" cy="3159939"/>
          </a:xfrm>
          <a:prstGeom prst="rect">
            <a:avLst/>
          </a:prstGeom>
        </p:spPr>
      </p:pic>
      <p:sp>
        <p:nvSpPr>
          <p:cNvPr id="5" name="Content Placeholder 8"/>
          <p:cNvSpPr txBox="1">
            <a:spLocks/>
          </p:cNvSpPr>
          <p:nvPr/>
        </p:nvSpPr>
        <p:spPr>
          <a:xfrm>
            <a:off x="363589" y="3648373"/>
            <a:ext cx="4282918"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8</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7</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'D'</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z1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join</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z2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leftOuterJoin</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z3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rightOuterJoin</a:t>
            </a:r>
            <a:r>
              <a:rPr lang="en-US" altLang="en-US" sz="800" dirty="0">
                <a:solidFill>
                  <a:srgbClr val="000000"/>
                </a:solidFill>
                <a:latin typeface="Courier New" panose="02070309020205020404" pitchFamily="49" charset="0"/>
                <a:cs typeface="Courier New" panose="02070309020205020404" pitchFamily="49" charset="0"/>
              </a:rPr>
              <a:t>(y)</a:t>
            </a:r>
            <a:endParaRPr lang="en-US" altLang="en-US" sz="1600" dirty="0">
              <a:latin typeface="Arial" panose="020B0604020202020204" pitchFamily="34" charset="0"/>
            </a:endParaRPr>
          </a:p>
        </p:txBody>
      </p:sp>
      <p:sp>
        <p:nvSpPr>
          <p:cNvPr id="6"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join(</a:t>
            </a:r>
            <a:r>
              <a:rPr lang="en-US" cap="none" dirty="0" err="1"/>
              <a:t>otherDataset</a:t>
            </a:r>
            <a:r>
              <a:rPr lang="en-US" cap="none" dirty="0"/>
              <a:t>, [</a:t>
            </a:r>
            <a:r>
              <a:rPr lang="en-US" cap="none" dirty="0" err="1"/>
              <a:t>numTasks</a:t>
            </a:r>
            <a:r>
              <a:rPr lang="en-US" cap="none" dirty="0"/>
              <a:t>])</a:t>
            </a:r>
          </a:p>
        </p:txBody>
      </p:sp>
      <p:sp>
        <p:nvSpPr>
          <p:cNvPr id="7" name="Content Placeholder 8"/>
          <p:cNvSpPr txBox="1">
            <a:spLocks/>
          </p:cNvSpPr>
          <p:nvPr/>
        </p:nvSpPr>
        <p:spPr>
          <a:xfrm>
            <a:off x="360366" y="2441449"/>
            <a:ext cx="4286141"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8</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7</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'D'</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cogroup</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(B,([2],[7])), (A,([3, 4],[8, 6])), (C,([1],[])), (D,([],[5]))</a:t>
            </a:r>
            <a:endParaRPr lang="en-US" altLang="en-US" sz="800" dirty="0">
              <a:latin typeface="Arial" panose="020B0604020202020204" pitchFamily="34" charset="0"/>
            </a:endParaRPr>
          </a:p>
        </p:txBody>
      </p:sp>
      <p:sp>
        <p:nvSpPr>
          <p:cNvPr id="8" name="Text Placeholder 9"/>
          <p:cNvSpPr txBox="1">
            <a:spLocks/>
          </p:cNvSpPr>
          <p:nvPr/>
        </p:nvSpPr>
        <p:spPr>
          <a:xfrm>
            <a:off x="360364"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cogroup</a:t>
            </a:r>
            <a:r>
              <a:rPr lang="en-US" cap="none" dirty="0"/>
              <a:t>(</a:t>
            </a:r>
            <a:r>
              <a:rPr lang="en-US" cap="none" dirty="0" err="1"/>
              <a:t>otherDataset</a:t>
            </a:r>
            <a:r>
              <a:rPr lang="en-US" cap="none" dirty="0"/>
              <a:t>, [</a:t>
            </a:r>
            <a:r>
              <a:rPr lang="en-US" cap="none" dirty="0" err="1"/>
              <a:t>numTasks</a:t>
            </a:r>
            <a:r>
              <a:rPr lang="en-US" cap="none" dirty="0"/>
              <a:t>])</a:t>
            </a:r>
          </a:p>
        </p:txBody>
      </p:sp>
      <p:sp>
        <p:nvSpPr>
          <p:cNvPr id="9" name="Content Placeholder 8"/>
          <p:cNvSpPr txBox="1">
            <a:spLocks/>
          </p:cNvSpPr>
          <p:nvPr/>
        </p:nvSpPr>
        <p:spPr>
          <a:xfrm>
            <a:off x="360366" y="1230631"/>
            <a:ext cx="4286141"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'C'</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y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8</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7</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6</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'D'</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subtractByKey</a:t>
            </a:r>
            <a:r>
              <a:rPr lang="en-US" altLang="en-US" sz="800" dirty="0">
                <a:solidFill>
                  <a:srgbClr val="000000"/>
                </a:solidFill>
                <a:latin typeface="Courier New" panose="02070309020205020404" pitchFamily="49" charset="0"/>
                <a:cs typeface="Courier New" panose="02070309020205020404" pitchFamily="49" charset="0"/>
              </a:rPr>
              <a:t>(y)</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(C,1)</a:t>
            </a:r>
            <a:endParaRPr lang="en-US" altLang="en-US" sz="800" dirty="0">
              <a:latin typeface="Arial" panose="020B0604020202020204" pitchFamily="34" charset="0"/>
            </a:endParaRPr>
          </a:p>
        </p:txBody>
      </p:sp>
      <p:sp>
        <p:nvSpPr>
          <p:cNvPr id="10" name="Text Placeholder 9"/>
          <p:cNvSpPr txBox="1">
            <a:spLocks/>
          </p:cNvSpPr>
          <p:nvPr/>
        </p:nvSpPr>
        <p:spPr>
          <a:xfrm>
            <a:off x="360364" y="887731"/>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subtractByKey</a:t>
            </a:r>
            <a:r>
              <a:rPr lang="en-US" cap="none" dirty="0"/>
              <a:t>(</a:t>
            </a:r>
            <a:r>
              <a:rPr lang="en-US" cap="none" dirty="0" err="1"/>
              <a:t>otherDataset</a:t>
            </a:r>
            <a:r>
              <a:rPr lang="en-US" cap="none" dirty="0"/>
              <a:t>, [</a:t>
            </a:r>
            <a:r>
              <a:rPr lang="en-US" cap="none" dirty="0" err="1"/>
              <a:t>numTasks</a:t>
            </a:r>
            <a:r>
              <a:rPr lang="en-US" cap="none" dirty="0"/>
              <a:t>])</a:t>
            </a:r>
          </a:p>
        </p:txBody>
      </p:sp>
    </p:spTree>
    <p:extLst>
      <p:ext uri="{BB962C8B-B14F-4D97-AF65-F5344CB8AC3E}">
        <p14:creationId xmlns:p14="http://schemas.microsoft.com/office/powerpoint/2010/main" val="69799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on </a:t>
            </a:r>
            <a:r>
              <a:rPr lang="en-US" dirty="0" err="1"/>
              <a:t>PairRDD</a:t>
            </a:r>
            <a:endParaRPr lang="en-US" dirty="0"/>
          </a:p>
        </p:txBody>
      </p:sp>
      <p:sp>
        <p:nvSpPr>
          <p:cNvPr id="3" name="Slide Number Placeholder 2"/>
          <p:cNvSpPr>
            <a:spLocks noGrp="1"/>
          </p:cNvSpPr>
          <p:nvPr>
            <p:ph type="sldNum" sz="quarter" idx="4"/>
          </p:nvPr>
        </p:nvSpPr>
        <p:spPr/>
        <p:txBody>
          <a:bodyPr/>
          <a:lstStyle/>
          <a:p>
            <a:fld id="{3A707DD9-E92B-45E8-BE0A-E6B2EDF345EB}" type="slidenum">
              <a:rPr lang="en-US" smtClean="0"/>
              <a:pPr/>
              <a:t>75</a:t>
            </a:fld>
            <a:endParaRPr lang="en-US" dirty="0"/>
          </a:p>
        </p:txBody>
      </p:sp>
      <p:sp>
        <p:nvSpPr>
          <p:cNvPr id="5" name="Content Placeholder 8"/>
          <p:cNvSpPr txBox="1">
            <a:spLocks/>
          </p:cNvSpPr>
          <p:nvPr/>
        </p:nvSpPr>
        <p:spPr>
          <a:xfrm>
            <a:off x="363588" y="3648373"/>
            <a:ext cx="4841555"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lookup</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3, 4</a:t>
            </a:r>
            <a:endParaRPr lang="en-US" altLang="en-US" sz="800" dirty="0">
              <a:latin typeface="Arial" panose="020B0604020202020204" pitchFamily="34" charset="0"/>
            </a:endParaRPr>
          </a:p>
          <a:p>
            <a:pPr marL="0" lvl="0" indent="0" eaLnBrk="0" fontAlgn="base" hangingPunct="0">
              <a:spcBef>
                <a:spcPct val="0"/>
              </a:spcBef>
              <a:spcAft>
                <a:spcPct val="0"/>
              </a:spcAft>
              <a:buNone/>
            </a:pPr>
            <a:endParaRPr lang="en-US" altLang="en-US" sz="800" dirty="0">
              <a:latin typeface="Arial" panose="020B0604020202020204" pitchFamily="34" charset="0"/>
            </a:endParaRPr>
          </a:p>
        </p:txBody>
      </p:sp>
      <p:sp>
        <p:nvSpPr>
          <p:cNvPr id="6" name="Text Placeholder 9"/>
          <p:cNvSpPr txBox="1">
            <a:spLocks/>
          </p:cNvSpPr>
          <p:nvPr/>
        </p:nvSpPr>
        <p:spPr>
          <a:xfrm>
            <a:off x="363587" y="3305473"/>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a:t>lookup(key)</a:t>
            </a:r>
          </a:p>
        </p:txBody>
      </p:sp>
      <p:sp>
        <p:nvSpPr>
          <p:cNvPr id="7" name="Content Placeholder 8"/>
          <p:cNvSpPr txBox="1">
            <a:spLocks/>
          </p:cNvSpPr>
          <p:nvPr/>
        </p:nvSpPr>
        <p:spPr>
          <a:xfrm>
            <a:off x="360366" y="2441449"/>
            <a:ext cx="4841555"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collectAsMap</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A -&gt; 4, B -&gt; 5</a:t>
            </a:r>
            <a:endParaRPr lang="en-US" altLang="en-US" sz="800" dirty="0">
              <a:latin typeface="Arial" panose="020B0604020202020204" pitchFamily="34" charset="0"/>
            </a:endParaRPr>
          </a:p>
        </p:txBody>
      </p:sp>
      <p:sp>
        <p:nvSpPr>
          <p:cNvPr id="8" name="Text Placeholder 9"/>
          <p:cNvSpPr txBox="1">
            <a:spLocks/>
          </p:cNvSpPr>
          <p:nvPr/>
        </p:nvSpPr>
        <p:spPr>
          <a:xfrm>
            <a:off x="360364" y="2098549"/>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collectAsMap</a:t>
            </a:r>
            <a:r>
              <a:rPr lang="en-US" cap="none" dirty="0"/>
              <a:t>()</a:t>
            </a:r>
          </a:p>
        </p:txBody>
      </p:sp>
      <p:sp>
        <p:nvSpPr>
          <p:cNvPr id="9" name="Content Placeholder 8"/>
          <p:cNvSpPr txBox="1">
            <a:spLocks/>
          </p:cNvSpPr>
          <p:nvPr/>
        </p:nvSpPr>
        <p:spPr>
          <a:xfrm>
            <a:off x="360366" y="1230631"/>
            <a:ext cx="4841556" cy="864024"/>
          </a:xfrm>
          <a:prstGeom prst="rect">
            <a:avLst/>
          </a:prstGeom>
        </p:spPr>
        <p:txBody>
          <a:bodyPr vert="horz" lIns="0" tIns="0" rIns="0" bIns="0" rtlCol="0">
            <a:no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50000"/>
              </a:lnSpc>
              <a:spcBef>
                <a:spcPct val="0"/>
              </a:spcBef>
              <a:spcAft>
                <a:spcPct val="0"/>
              </a:spcAft>
              <a:buNone/>
            </a:pP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x = </a:t>
            </a:r>
            <a:r>
              <a:rPr lang="en-US" altLang="en-US" sz="800" dirty="0" err="1">
                <a:solidFill>
                  <a:srgbClr val="000000"/>
                </a:solidFill>
                <a:latin typeface="Courier New" panose="02070309020205020404" pitchFamily="49" charset="0"/>
                <a:cs typeface="Courier New" panose="02070309020205020404" pitchFamily="49" charset="0"/>
              </a:rPr>
              <a:t>sc.parallelize</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i="1" dirty="0">
                <a:solidFill>
                  <a:srgbClr val="000000"/>
                </a:solidFill>
                <a:latin typeface="Courier New" panose="02070309020205020404" pitchFamily="49" charset="0"/>
                <a:cs typeface="Courier New" panose="02070309020205020404" pitchFamily="49" charset="0"/>
              </a:rPr>
              <a:t>Array</a:t>
            </a: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1</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2</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3</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'A'</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4</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b="1" dirty="0">
                <a:solidFill>
                  <a:srgbClr val="008000"/>
                </a:solidFill>
                <a:latin typeface="Courier New" panose="02070309020205020404" pitchFamily="49" charset="0"/>
                <a:cs typeface="Courier New" panose="02070309020205020404" pitchFamily="49" charset="0"/>
              </a:rPr>
              <a:t>'B'</a:t>
            </a:r>
            <a:r>
              <a:rPr lang="en-US" altLang="en-US" sz="800" dirty="0">
                <a:solidFill>
                  <a:srgbClr val="000000"/>
                </a:solidFill>
                <a:latin typeface="Courier New" panose="02070309020205020404" pitchFamily="49" charset="0"/>
                <a:cs typeface="Courier New" panose="02070309020205020404" pitchFamily="49" charset="0"/>
              </a:rPr>
              <a:t>, </a:t>
            </a:r>
            <a:r>
              <a:rPr lang="en-US" altLang="en-US" sz="800" dirty="0">
                <a:solidFill>
                  <a:srgbClr val="0000FF"/>
                </a:solidFill>
                <a:latin typeface="Courier New" panose="02070309020205020404" pitchFamily="49" charset="0"/>
                <a:cs typeface="Courier New" panose="02070309020205020404" pitchFamily="49" charset="0"/>
              </a:rPr>
              <a:t>5</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b="1" dirty="0" err="1">
                <a:solidFill>
                  <a:srgbClr val="000080"/>
                </a:solidFill>
                <a:latin typeface="Courier New" panose="02070309020205020404" pitchFamily="49" charset="0"/>
                <a:cs typeface="Courier New" panose="02070309020205020404" pitchFamily="49" charset="0"/>
              </a:rPr>
              <a:t>val</a:t>
            </a:r>
            <a:r>
              <a:rPr lang="en-US" altLang="en-US" sz="800" b="1" dirty="0">
                <a:solidFill>
                  <a:srgbClr val="000080"/>
                </a:solidFill>
                <a:latin typeface="Courier New" panose="02070309020205020404" pitchFamily="49" charset="0"/>
                <a:cs typeface="Courier New" panose="02070309020205020404" pitchFamily="49" charset="0"/>
              </a:rPr>
              <a:t> </a:t>
            </a:r>
            <a:r>
              <a:rPr lang="en-US" altLang="en-US" sz="800" dirty="0">
                <a:solidFill>
                  <a:srgbClr val="000000"/>
                </a:solidFill>
                <a:latin typeface="Courier New" panose="02070309020205020404" pitchFamily="49" charset="0"/>
                <a:cs typeface="Courier New" panose="02070309020205020404" pitchFamily="49" charset="0"/>
              </a:rPr>
              <a:t>z = </a:t>
            </a:r>
            <a:r>
              <a:rPr lang="en-US" altLang="en-US" sz="800" dirty="0" err="1">
                <a:solidFill>
                  <a:srgbClr val="000000"/>
                </a:solidFill>
                <a:latin typeface="Courier New" panose="02070309020205020404" pitchFamily="49" charset="0"/>
                <a:cs typeface="Courier New" panose="02070309020205020404" pitchFamily="49" charset="0"/>
              </a:rPr>
              <a:t>x.</a:t>
            </a:r>
            <a:r>
              <a:rPr lang="en-US" altLang="en-US" sz="800" b="1" dirty="0" err="1">
                <a:solidFill>
                  <a:srgbClr val="000000"/>
                </a:solidFill>
                <a:latin typeface="Courier New" panose="02070309020205020404" pitchFamily="49" charset="0"/>
                <a:cs typeface="Courier New" panose="02070309020205020404" pitchFamily="49" charset="0"/>
              </a:rPr>
              <a:t>countByKey</a:t>
            </a:r>
            <a:r>
              <a:rPr lang="en-US" altLang="en-US" sz="800" dirty="0">
                <a:solidFill>
                  <a:srgbClr val="000000"/>
                </a:solidFill>
                <a:latin typeface="Courier New" panose="02070309020205020404" pitchFamily="49" charset="0"/>
                <a:cs typeface="Courier New" panose="02070309020205020404" pitchFamily="49" charset="0"/>
              </a:rPr>
              <a:t>()</a:t>
            </a:r>
            <a:br>
              <a:rPr lang="en-US" altLang="en-US" sz="800" dirty="0">
                <a:solidFill>
                  <a:srgbClr val="000000"/>
                </a:solidFill>
                <a:latin typeface="Courier New" panose="02070309020205020404" pitchFamily="49" charset="0"/>
                <a:cs typeface="Courier New" panose="02070309020205020404" pitchFamily="49" charset="0"/>
              </a:rPr>
            </a:br>
            <a:r>
              <a:rPr lang="en-US" altLang="en-US" sz="800" i="1" dirty="0">
                <a:solidFill>
                  <a:srgbClr val="808080"/>
                </a:solidFill>
                <a:latin typeface="Courier New" panose="02070309020205020404" pitchFamily="49" charset="0"/>
                <a:cs typeface="Courier New" panose="02070309020205020404" pitchFamily="49" charset="0"/>
              </a:rPr>
              <a:t>// B -&gt; 3, A -&gt; 2</a:t>
            </a:r>
            <a:endParaRPr lang="en-US" altLang="en-US" sz="1600" dirty="0">
              <a:latin typeface="Arial" panose="020B0604020202020204" pitchFamily="34" charset="0"/>
            </a:endParaRPr>
          </a:p>
        </p:txBody>
      </p:sp>
      <p:sp>
        <p:nvSpPr>
          <p:cNvPr id="10" name="Text Placeholder 9"/>
          <p:cNvSpPr txBox="1">
            <a:spLocks/>
          </p:cNvSpPr>
          <p:nvPr/>
        </p:nvSpPr>
        <p:spPr>
          <a:xfrm>
            <a:off x="360364" y="887731"/>
            <a:ext cx="3993359" cy="342900"/>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1200" b="1" i="0" kern="1200" cap="all" spc="200" baseline="0">
                <a:solidFill>
                  <a:schemeClr val="accent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cap="none" dirty="0" err="1"/>
              <a:t>countByKey</a:t>
            </a:r>
            <a:r>
              <a:rPr lang="en-US" cap="none" dirty="0"/>
              <a:t>()</a:t>
            </a:r>
          </a:p>
        </p:txBody>
      </p:sp>
      <p:pic>
        <p:nvPicPr>
          <p:cNvPr id="11" name="Picture 10"/>
          <p:cNvPicPr>
            <a:picLocks noChangeAspect="1"/>
          </p:cNvPicPr>
          <p:nvPr/>
        </p:nvPicPr>
        <p:blipFill>
          <a:blip r:embed="rId3"/>
          <a:stretch>
            <a:fillRect/>
          </a:stretch>
        </p:blipFill>
        <p:spPr>
          <a:xfrm>
            <a:off x="6238240" y="887730"/>
            <a:ext cx="2548573" cy="3752993"/>
          </a:xfrm>
          <a:prstGeom prst="rect">
            <a:avLst/>
          </a:prstGeom>
        </p:spPr>
      </p:pic>
    </p:spTree>
    <p:extLst>
      <p:ext uri="{BB962C8B-B14F-4D97-AF65-F5344CB8AC3E}">
        <p14:creationId xmlns:p14="http://schemas.microsoft.com/office/powerpoint/2010/main" val="367200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a:t>
            </a:r>
          </a:p>
        </p:txBody>
      </p:sp>
      <p:sp>
        <p:nvSpPr>
          <p:cNvPr id="3" name="Slide Number Placeholder 2"/>
          <p:cNvSpPr>
            <a:spLocks noGrp="1"/>
          </p:cNvSpPr>
          <p:nvPr>
            <p:ph type="sldNum" sz="quarter" idx="4"/>
          </p:nvPr>
        </p:nvSpPr>
        <p:spPr/>
        <p:txBody>
          <a:bodyPr/>
          <a:lstStyle/>
          <a:p>
            <a:fld id="{3A707DD9-E92B-45E8-BE0A-E6B2EDF345EB}" type="slidenum">
              <a:rPr lang="en-US" smtClean="0"/>
              <a:pPr/>
              <a:t>76</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545" y="1166194"/>
            <a:ext cx="6746086" cy="3613031"/>
          </a:xfrm>
          <a:prstGeom prst="rect">
            <a:avLst/>
          </a:prstGeom>
        </p:spPr>
      </p:pic>
      <p:sp>
        <p:nvSpPr>
          <p:cNvPr id="5" name="Rectangle 4">
            <a:extLst>
              <a:ext uri="{FF2B5EF4-FFF2-40B4-BE49-F238E27FC236}">
                <a16:creationId xmlns:a16="http://schemas.microsoft.com/office/drawing/2014/main" id="{41132371-3F6A-41C5-B554-78E2157FAC66}"/>
              </a:ext>
            </a:extLst>
          </p:cNvPr>
          <p:cNvSpPr>
            <a:spLocks noChangeArrowheads="1"/>
          </p:cNvSpPr>
          <p:nvPr/>
        </p:nvSpPr>
        <p:spPr bwMode="auto">
          <a:xfrm>
            <a:off x="2271394" y="828944"/>
            <a:ext cx="1585690" cy="215444"/>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(word =&gt; (word, </a:t>
            </a:r>
            <a:r>
              <a:rPr kumimoji="0" lang="en-US" altLang="en-US" sz="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41132371-3F6A-41C5-B554-78E2157FAC66}"/>
              </a:ext>
            </a:extLst>
          </p:cNvPr>
          <p:cNvSpPr>
            <a:spLocks noChangeArrowheads="1"/>
          </p:cNvSpPr>
          <p:nvPr/>
        </p:nvSpPr>
        <p:spPr bwMode="auto">
          <a:xfrm>
            <a:off x="5049761" y="828944"/>
            <a:ext cx="1342034" cy="215444"/>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800" dirty="0">
                <a:solidFill>
                  <a:srgbClr val="000000"/>
                </a:solidFill>
                <a:latin typeface="Courier New" panose="02070309020205020404" pitchFamily="49" charset="0"/>
                <a:cs typeface="Courier New" panose="02070309020205020404" pitchFamily="49" charset="0"/>
              </a:rPr>
              <a:t>.</a:t>
            </a:r>
            <a:r>
              <a:rPr lang="en-US" altLang="en-US" sz="800" b="1" dirty="0">
                <a:solidFill>
                  <a:srgbClr val="000000"/>
                </a:solidFill>
                <a:latin typeface="Courier New" panose="02070309020205020404" pitchFamily="49" charset="0"/>
                <a:cs typeface="Courier New" panose="02070309020205020404" pitchFamily="49" charset="0"/>
              </a:rPr>
              <a:t>reduceByKey</a:t>
            </a:r>
            <a:r>
              <a:rPr lang="en-US" altLang="en-US" sz="800" dirty="0">
                <a:solidFill>
                  <a:srgbClr val="000000"/>
                </a:solidFill>
                <a:latin typeface="Courier New" panose="02070309020205020404" pitchFamily="49" charset="0"/>
                <a:cs typeface="Courier New" panose="02070309020205020404" pitchFamily="49" charset="0"/>
              </a:rPr>
              <a:t>(_ + _)</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7" name="Straight Connector 6"/>
          <p:cNvCxnSpPr>
            <a:stCxn id="5" idx="2"/>
          </p:cNvCxnSpPr>
          <p:nvPr/>
        </p:nvCxnSpPr>
        <p:spPr>
          <a:xfrm>
            <a:off x="3064239" y="1044388"/>
            <a:ext cx="29655" cy="3734837"/>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2"/>
          </p:cNvCxnSpPr>
          <p:nvPr/>
        </p:nvCxnSpPr>
        <p:spPr>
          <a:xfrm>
            <a:off x="5720778" y="1044388"/>
            <a:ext cx="0" cy="3734837"/>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4688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Variables</a:t>
            </a:r>
          </a:p>
        </p:txBody>
      </p:sp>
      <p:sp>
        <p:nvSpPr>
          <p:cNvPr id="4" name="Content Placeholder 3"/>
          <p:cNvSpPr>
            <a:spLocks noGrp="1"/>
          </p:cNvSpPr>
          <p:nvPr>
            <p:ph sz="quarter" idx="10"/>
          </p:nvPr>
        </p:nvSpPr>
        <p:spPr>
          <a:xfrm>
            <a:off x="357189" y="1422400"/>
            <a:ext cx="4641531" cy="1354667"/>
          </a:xfrm>
        </p:spPr>
        <p:txBody>
          <a:bodyPr/>
          <a:lstStyle/>
          <a:p>
            <a:r>
              <a:rPr lang="en-US" dirty="0"/>
              <a:t>counters or sums that can be reliably used in parallel processing</a:t>
            </a:r>
          </a:p>
          <a:p>
            <a:r>
              <a:rPr lang="en-US" dirty="0"/>
              <a:t>native support for numeric types, extensions possible via API</a:t>
            </a:r>
          </a:p>
          <a:p>
            <a:r>
              <a:rPr lang="en-US" dirty="0"/>
              <a:t>workers can modify state, but cannot read content</a:t>
            </a:r>
          </a:p>
          <a:p>
            <a:r>
              <a:rPr lang="en-US" dirty="0"/>
              <a:t>only a driver program can read the accumulated value</a:t>
            </a:r>
          </a:p>
          <a:p>
            <a:endParaRPr lang="en-US" dirty="0"/>
          </a:p>
        </p:txBody>
      </p:sp>
      <p:sp>
        <p:nvSpPr>
          <p:cNvPr id="5" name="Text Placeholder 4"/>
          <p:cNvSpPr>
            <a:spLocks noGrp="1"/>
          </p:cNvSpPr>
          <p:nvPr>
            <p:ph type="body" sz="quarter" idx="11"/>
          </p:nvPr>
        </p:nvSpPr>
        <p:spPr/>
        <p:txBody>
          <a:bodyPr/>
          <a:lstStyle/>
          <a:p>
            <a:r>
              <a:rPr lang="en-US" dirty="0"/>
              <a:t>Accumulators</a:t>
            </a:r>
          </a:p>
        </p:txBody>
      </p:sp>
      <p:sp>
        <p:nvSpPr>
          <p:cNvPr id="6" name="Content Placeholder 5"/>
          <p:cNvSpPr>
            <a:spLocks noGrp="1"/>
          </p:cNvSpPr>
          <p:nvPr>
            <p:ph sz="quarter" idx="12"/>
          </p:nvPr>
        </p:nvSpPr>
        <p:spPr>
          <a:xfrm>
            <a:off x="357191" y="3119967"/>
            <a:ext cx="4641529" cy="1354667"/>
          </a:xfrm>
        </p:spPr>
        <p:txBody>
          <a:bodyPr/>
          <a:lstStyle/>
          <a:p>
            <a:r>
              <a:rPr lang="en-US" dirty="0"/>
              <a:t>allow for an efficient sharing of potentially large data sets</a:t>
            </a:r>
          </a:p>
          <a:p>
            <a:r>
              <a:rPr lang="en-US" dirty="0"/>
              <a:t>intended for workers as reference data</a:t>
            </a:r>
          </a:p>
          <a:p>
            <a:r>
              <a:rPr lang="en-US" dirty="0"/>
              <a:t>cached, transported via broadcast protocol, (de)</a:t>
            </a:r>
            <a:r>
              <a:rPr lang="en-US" dirty="0" err="1"/>
              <a:t>serializedGraph</a:t>
            </a:r>
            <a:r>
              <a:rPr lang="en-US" dirty="0"/>
              <a:t> processing</a:t>
            </a:r>
          </a:p>
          <a:p>
            <a:endParaRPr lang="en-US" dirty="0"/>
          </a:p>
        </p:txBody>
      </p:sp>
      <p:sp>
        <p:nvSpPr>
          <p:cNvPr id="7" name="Text Placeholder 6"/>
          <p:cNvSpPr>
            <a:spLocks noGrp="1"/>
          </p:cNvSpPr>
          <p:nvPr>
            <p:ph type="body" sz="quarter" idx="13"/>
          </p:nvPr>
        </p:nvSpPr>
        <p:spPr>
          <a:xfrm>
            <a:off x="357189" y="2777067"/>
            <a:ext cx="3993359" cy="342900"/>
          </a:xfrm>
        </p:spPr>
        <p:txBody>
          <a:bodyPr/>
          <a:lstStyle/>
          <a:p>
            <a:r>
              <a:rPr lang="en-US" dirty="0"/>
              <a:t>Broadcast variables</a:t>
            </a:r>
          </a:p>
        </p:txBody>
      </p:sp>
      <p:sp>
        <p:nvSpPr>
          <p:cNvPr id="3" name="Slide Number Placeholder 2"/>
          <p:cNvSpPr>
            <a:spLocks noGrp="1"/>
          </p:cNvSpPr>
          <p:nvPr>
            <p:ph type="sldNum" sz="quarter" idx="4"/>
          </p:nvPr>
        </p:nvSpPr>
        <p:spPr/>
        <p:txBody>
          <a:bodyPr/>
          <a:lstStyle/>
          <a:p>
            <a:fld id="{3A707DD9-E92B-45E8-BE0A-E6B2EDF345EB}" type="slidenum">
              <a:rPr lang="en-US" smtClean="0"/>
              <a:pPr/>
              <a:t>77</a:t>
            </a:fld>
            <a:endParaRPr lang="en-US" dirty="0"/>
          </a:p>
        </p:txBody>
      </p:sp>
      <p:pic>
        <p:nvPicPr>
          <p:cNvPr id="8" name="Picture 7"/>
          <p:cNvPicPr>
            <a:picLocks noChangeAspect="1"/>
          </p:cNvPicPr>
          <p:nvPr/>
        </p:nvPicPr>
        <p:blipFill>
          <a:blip r:embed="rId3"/>
          <a:stretch>
            <a:fillRect/>
          </a:stretch>
        </p:blipFill>
        <p:spPr>
          <a:xfrm>
            <a:off x="6454987" y="1079500"/>
            <a:ext cx="2331826" cy="2331826"/>
          </a:xfrm>
          <a:prstGeom prst="rect">
            <a:avLst/>
          </a:prstGeom>
        </p:spPr>
      </p:pic>
    </p:spTree>
    <p:extLst>
      <p:ext uri="{BB962C8B-B14F-4D97-AF65-F5344CB8AC3E}">
        <p14:creationId xmlns:p14="http://schemas.microsoft.com/office/powerpoint/2010/main" val="41171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Accumulators</a:t>
            </a:r>
          </a:p>
        </p:txBody>
      </p:sp>
      <p:sp>
        <p:nvSpPr>
          <p:cNvPr id="7" name="Slide Number Placeholder 6"/>
          <p:cNvSpPr>
            <a:spLocks noGrp="1"/>
          </p:cNvSpPr>
          <p:nvPr>
            <p:ph type="sldNum" sz="quarter" idx="4"/>
          </p:nvPr>
        </p:nvSpPr>
        <p:spPr/>
        <p:txBody>
          <a:bodyPr/>
          <a:lstStyle/>
          <a:p>
            <a:fld id="{3A707DD9-E92B-45E8-BE0A-E6B2EDF345EB}" type="slidenum">
              <a:rPr lang="en-US" smtClean="0"/>
              <a:pPr/>
              <a:t>78</a:t>
            </a:fld>
            <a:endParaRPr lang="en-US" dirty="0"/>
          </a:p>
        </p:txBody>
      </p:sp>
      <p:pic>
        <p:nvPicPr>
          <p:cNvPr id="17" name="Picture 16"/>
          <p:cNvPicPr>
            <a:picLocks noChangeAspect="1"/>
          </p:cNvPicPr>
          <p:nvPr/>
        </p:nvPicPr>
        <p:blipFill>
          <a:blip r:embed="rId3"/>
          <a:stretch>
            <a:fillRect/>
          </a:stretch>
        </p:blipFill>
        <p:spPr>
          <a:xfrm>
            <a:off x="3433868" y="821498"/>
            <a:ext cx="5583603" cy="4005141"/>
          </a:xfrm>
          <a:prstGeom prst="rect">
            <a:avLst/>
          </a:prstGeom>
        </p:spPr>
      </p:pic>
      <p:sp>
        <p:nvSpPr>
          <p:cNvPr id="18" name="Rectangle 4">
            <a:extLst>
              <a:ext uri="{FF2B5EF4-FFF2-40B4-BE49-F238E27FC236}">
                <a16:creationId xmlns:a16="http://schemas.microsoft.com/office/drawing/2014/main" id="{41132371-3F6A-41C5-B554-78E2157FAC66}"/>
              </a:ext>
            </a:extLst>
          </p:cNvPr>
          <p:cNvSpPr>
            <a:spLocks noChangeArrowheads="1"/>
          </p:cNvSpPr>
          <p:nvPr/>
        </p:nvSpPr>
        <p:spPr bwMode="auto">
          <a:xfrm>
            <a:off x="152116" y="2948911"/>
            <a:ext cx="4099844" cy="1061829"/>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700" b="1" dirty="0">
                <a:solidFill>
                  <a:srgbClr val="000080"/>
                </a:solidFill>
                <a:latin typeface="Courier New" panose="02070309020205020404" pitchFamily="49" charset="0"/>
                <a:cs typeface="Courier New" panose="02070309020205020404" pitchFamily="49" charset="0"/>
              </a:rPr>
              <a:t>val </a:t>
            </a:r>
            <a:r>
              <a:rPr lang="en-US" altLang="en-US" sz="700" dirty="0" err="1">
                <a:solidFill>
                  <a:srgbClr val="000000"/>
                </a:solidFill>
                <a:latin typeface="Courier New" panose="02070309020205020404" pitchFamily="49" charset="0"/>
                <a:cs typeface="Courier New" panose="02070309020205020404" pitchFamily="49" charset="0"/>
              </a:rPr>
              <a:t>totalChars</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dirty="0" err="1">
                <a:solidFill>
                  <a:srgbClr val="000000"/>
                </a:solidFill>
                <a:latin typeface="Courier New" panose="02070309020205020404" pitchFamily="49" charset="0"/>
                <a:cs typeface="Courier New" panose="02070309020205020404" pitchFamily="49" charset="0"/>
              </a:rPr>
              <a:t>LongAccumulator</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dirty="0" err="1">
                <a:solidFill>
                  <a:srgbClr val="000000"/>
                </a:solidFill>
                <a:latin typeface="Courier New" panose="02070309020205020404" pitchFamily="49" charset="0"/>
                <a:cs typeface="Courier New" panose="02070309020205020404" pitchFamily="49" charset="0"/>
              </a:rPr>
              <a:t>sc.longAccumulator</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a:solidFill>
                  <a:srgbClr val="008000"/>
                </a:solidFill>
                <a:latin typeface="Courier New" panose="02070309020205020404" pitchFamily="49" charset="0"/>
                <a:cs typeface="Courier New" panose="02070309020205020404" pitchFamily="49" charset="0"/>
              </a:rPr>
              <a:t>"Total Characters"</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b="1" dirty="0">
                <a:solidFill>
                  <a:srgbClr val="000080"/>
                </a:solidFill>
                <a:latin typeface="Courier New" panose="02070309020205020404" pitchFamily="49" charset="0"/>
                <a:cs typeface="Courier New" panose="02070309020205020404" pitchFamily="49" charset="0"/>
              </a:rPr>
              <a:t>val </a:t>
            </a:r>
            <a:r>
              <a:rPr lang="en-US" altLang="en-US" sz="700" dirty="0">
                <a:solidFill>
                  <a:srgbClr val="000000"/>
                </a:solidFill>
                <a:latin typeface="Courier New" panose="02070309020205020404" pitchFamily="49" charset="0"/>
                <a:cs typeface="Courier New" panose="02070309020205020404" pitchFamily="49" charset="0"/>
              </a:rPr>
              <a:t>counts = </a:t>
            </a:r>
            <a:r>
              <a:rPr lang="en-US" altLang="en-US" sz="700" dirty="0" err="1">
                <a:solidFill>
                  <a:srgbClr val="000000"/>
                </a:solidFill>
                <a:latin typeface="Courier New" panose="02070309020205020404" pitchFamily="49" charset="0"/>
                <a:cs typeface="Courier New" panose="02070309020205020404" pitchFamily="49" charset="0"/>
              </a:rPr>
              <a:t>textFile.flatMap</a:t>
            </a:r>
            <a:r>
              <a:rPr lang="en-US" altLang="en-US" sz="700" dirty="0">
                <a:solidFill>
                  <a:srgbClr val="000000"/>
                </a:solidFill>
                <a:latin typeface="Courier New" panose="02070309020205020404" pitchFamily="49" charset="0"/>
                <a:cs typeface="Courier New" panose="02070309020205020404" pitchFamily="49" charset="0"/>
              </a:rPr>
              <a:t>(line =&gt; </a:t>
            </a:r>
            <a:r>
              <a:rPr lang="en-US" altLang="en-US" sz="700" dirty="0" err="1">
                <a:solidFill>
                  <a:srgbClr val="000000"/>
                </a:solidFill>
                <a:latin typeface="Courier New" panose="02070309020205020404" pitchFamily="49" charset="0"/>
                <a:cs typeface="Courier New" panose="02070309020205020404" pitchFamily="49" charset="0"/>
              </a:rPr>
              <a:t>line.split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a:solidFill>
                  <a:srgbClr val="008000"/>
                </a:solidFill>
                <a:latin typeface="Courier New" panose="02070309020205020404" pitchFamily="49" charset="0"/>
                <a:cs typeface="Courier New" panose="02070309020205020404" pitchFamily="49" charset="0"/>
              </a:rPr>
              <a:t>" "</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0000"/>
                </a:solidFill>
                <a:latin typeface="Courier New" panose="02070309020205020404" pitchFamily="49" charset="0"/>
                <a:cs typeface="Courier New" panose="02070309020205020404" pitchFamily="49" charset="0"/>
              </a:rPr>
              <a:t>10</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.map(word =&gt; {</a:t>
            </a:r>
            <a:r>
              <a:rPr lang="en-US" altLang="en-US" sz="700" dirty="0" err="1">
                <a:solidFill>
                  <a:srgbClr val="000000"/>
                </a:solidFill>
                <a:latin typeface="Courier New" panose="02070309020205020404" pitchFamily="49" charset="0"/>
                <a:cs typeface="Courier New" panose="02070309020205020404" pitchFamily="49" charset="0"/>
              </a:rPr>
              <a:t>totalChars.add</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word.length</a:t>
            </a:r>
            <a:r>
              <a:rPr lang="en-US" altLang="en-US" sz="700" dirty="0">
                <a:solidFill>
                  <a:srgbClr val="000000"/>
                </a:solidFill>
                <a:latin typeface="Courier New" panose="02070309020205020404" pitchFamily="49" charset="0"/>
                <a:cs typeface="Courier New" panose="02070309020205020404" pitchFamily="49" charset="0"/>
              </a:rPr>
              <a:t>); word})</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.map(word =&gt; (word, </a:t>
            </a:r>
            <a:r>
              <a:rPr lang="en-US" altLang="en-US" sz="700" dirty="0">
                <a:solidFill>
                  <a:srgbClr val="0000FF"/>
                </a:solidFill>
                <a:latin typeface="Courier New" panose="02070309020205020404" pitchFamily="49" charset="0"/>
                <a:cs typeface="Courier New" panose="02070309020205020404" pitchFamily="49" charset="0"/>
              </a:rPr>
              <a:t>1</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.reduceByKey(_ + _)</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err="1">
                <a:solidFill>
                  <a:srgbClr val="000000"/>
                </a:solidFill>
                <a:latin typeface="Courier New" panose="02070309020205020404" pitchFamily="49" charset="0"/>
                <a:cs typeface="Courier New" panose="02070309020205020404" pitchFamily="49" charset="0"/>
              </a:rPr>
              <a:t>counts.saveAsTextFile</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args</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a:solidFill>
                  <a:srgbClr val="0000FF"/>
                </a:solidFill>
                <a:latin typeface="Courier New" panose="02070309020205020404" pitchFamily="49" charset="0"/>
                <a:cs typeface="Courier New" panose="02070309020205020404" pitchFamily="49" charset="0"/>
              </a:rPr>
              <a:t>1</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i="1" dirty="0" err="1">
                <a:solidFill>
                  <a:srgbClr val="000000"/>
                </a:solidFill>
                <a:latin typeface="Courier New" panose="02070309020205020404" pitchFamily="49" charset="0"/>
                <a:cs typeface="Courier New" panose="02070309020205020404" pitchFamily="49" charset="0"/>
              </a:rPr>
              <a:t>println</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err="1">
                <a:solidFill>
                  <a:srgbClr val="008000"/>
                </a:solidFill>
                <a:latin typeface="Courier New" panose="02070309020205020404" pitchFamily="49" charset="0"/>
                <a:cs typeface="Courier New" panose="02070309020205020404" pitchFamily="49" charset="0"/>
              </a:rPr>
              <a:t>s"Total</a:t>
            </a:r>
            <a:r>
              <a:rPr lang="en-US" altLang="en-US" sz="700" b="1" dirty="0">
                <a:solidFill>
                  <a:srgbClr val="008000"/>
                </a:solidFill>
                <a:latin typeface="Courier New" panose="02070309020205020404" pitchFamily="49" charset="0"/>
                <a:cs typeface="Courier New" panose="02070309020205020404" pitchFamily="49" charset="0"/>
              </a:rPr>
              <a:t> number of characters: </a:t>
            </a:r>
            <a:r>
              <a:rPr lang="en-US" altLang="en-US" sz="700" b="1" dirty="0">
                <a:solidFill>
                  <a:srgbClr val="00B8BB"/>
                </a:solidFill>
                <a:latin typeface="Courier New" panose="02070309020205020404" pitchFamily="49" charset="0"/>
                <a:cs typeface="Courier New" panose="02070309020205020404" pitchFamily="49" charset="0"/>
              </a:rPr>
              <a: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totalChars.value</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a:solidFill>
                  <a:srgbClr val="008000"/>
                </a:solidFill>
                <a:latin typeface="Courier New" panose="02070309020205020404" pitchFamily="49" charset="0"/>
                <a:cs typeface="Courier New" panose="02070309020205020404" pitchFamily="49" charset="0"/>
              </a:rPr>
              <a:t>"</a:t>
            </a:r>
            <a:r>
              <a:rPr lang="en-US" altLang="en-US" sz="700" dirty="0">
                <a:solidFill>
                  <a:srgbClr val="000000"/>
                </a:solidFill>
                <a:latin typeface="Courier New" panose="02070309020205020404" pitchFamily="49" charset="0"/>
                <a:cs typeface="Courier New" panose="02070309020205020404" pitchFamily="49" charset="0"/>
              </a:rPr>
              <a:t>)</a:t>
            </a:r>
            <a:endParaRPr lang="en-US" altLang="en-US" sz="1400" dirty="0">
              <a:latin typeface="Arial" panose="020B0604020202020204" pitchFamily="34" charset="0"/>
            </a:endParaRPr>
          </a:p>
        </p:txBody>
      </p:sp>
      <p:sp>
        <p:nvSpPr>
          <p:cNvPr id="19" name="Rectangle 18"/>
          <p:cNvSpPr/>
          <p:nvPr/>
        </p:nvSpPr>
        <p:spPr>
          <a:xfrm>
            <a:off x="3432387" y="803277"/>
            <a:ext cx="5604833" cy="547938"/>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978626" y="1601722"/>
            <a:ext cx="1047099" cy="3224917"/>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7261013" y="1246293"/>
            <a:ext cx="717614" cy="355429"/>
          </a:xfrm>
          <a:prstGeom prst="straightConnector1">
            <a:avLst/>
          </a:prstGeom>
          <a:ln w="12700">
            <a:solidFill>
              <a:srgbClr val="FF0000"/>
            </a:solidFill>
            <a:prstDash val="dash"/>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4145281" y="1351217"/>
            <a:ext cx="13546" cy="1550680"/>
          </a:xfrm>
          <a:prstGeom prst="straightConnector1">
            <a:avLst/>
          </a:prstGeom>
          <a:ln w="15875">
            <a:solidFill>
              <a:srgbClr val="FF0000"/>
            </a:solidFill>
            <a:prstDash val="dash"/>
            <a:tailEnd type="triangle" w="sm" len="med"/>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94074" y="2901897"/>
            <a:ext cx="4213766" cy="25447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017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a:t>
            </a:r>
          </a:p>
        </p:txBody>
      </p:sp>
      <p:sp>
        <p:nvSpPr>
          <p:cNvPr id="5" name="Slide Number Placeholder 4"/>
          <p:cNvSpPr>
            <a:spLocks noGrp="1"/>
          </p:cNvSpPr>
          <p:nvPr>
            <p:ph type="sldNum" sz="quarter" idx="4"/>
          </p:nvPr>
        </p:nvSpPr>
        <p:spPr/>
        <p:txBody>
          <a:bodyPr/>
          <a:lstStyle/>
          <a:p>
            <a:fld id="{3A707DD9-E92B-45E8-BE0A-E6B2EDF345EB}" type="slidenum">
              <a:rPr lang="en-US" smtClean="0"/>
              <a:pPr/>
              <a:t>79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452" y="995680"/>
            <a:ext cx="5453235" cy="3637280"/>
          </a:xfrm>
          <a:prstGeom prst="rect">
            <a:avLst/>
          </a:prstGeom>
        </p:spPr>
      </p:pic>
      <p:sp>
        <p:nvSpPr>
          <p:cNvPr id="8" name="Rectangle 4">
            <a:extLst>
              <a:ext uri="{FF2B5EF4-FFF2-40B4-BE49-F238E27FC236}">
                <a16:creationId xmlns:a16="http://schemas.microsoft.com/office/drawing/2014/main" id="{7D84092F-5D7B-484B-82FF-55B0D34AAEBD}"/>
              </a:ext>
            </a:extLst>
          </p:cNvPr>
          <p:cNvSpPr>
            <a:spLocks noChangeArrowheads="1"/>
          </p:cNvSpPr>
          <p:nvPr/>
        </p:nvSpPr>
        <p:spPr bwMode="auto">
          <a:xfrm>
            <a:off x="316333" y="957932"/>
            <a:ext cx="5198859" cy="846386"/>
          </a:xfrm>
          <a:prstGeom prst="rect">
            <a:avLst/>
          </a:prstGeom>
          <a:solidFill>
            <a:schemeClr val="accent3">
              <a:lumMod val="20000"/>
              <a:lumOff val="80000"/>
            </a:schemeClr>
          </a:solidFill>
          <a:ln w="25400">
            <a:solidFill>
              <a:schemeClr val="bg2">
                <a:lumMod val="90000"/>
              </a:schemeClr>
            </a:solidFill>
            <a:miter lim="800000"/>
            <a:headEnd/>
            <a:tailEnd/>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700" b="1" dirty="0">
                <a:solidFill>
                  <a:srgbClr val="000080"/>
                </a:solidFill>
                <a:latin typeface="Courier New" panose="02070309020205020404" pitchFamily="49" charset="0"/>
                <a:cs typeface="Courier New" panose="02070309020205020404" pitchFamily="49" charset="0"/>
              </a:rPr>
              <a:t>val </a:t>
            </a:r>
            <a:r>
              <a:rPr lang="en-US" altLang="en-US" sz="700" dirty="0" err="1">
                <a:solidFill>
                  <a:srgbClr val="000000"/>
                </a:solidFill>
                <a:latin typeface="Courier New" panose="02070309020205020404" pitchFamily="49" charset="0"/>
                <a:cs typeface="Courier New" panose="02070309020205020404" pitchFamily="49" charset="0"/>
              </a:rPr>
              <a:t>commonWords</a:t>
            </a:r>
            <a:r>
              <a:rPr lang="en-US" altLang="en-US" sz="700" dirty="0">
                <a:solidFill>
                  <a:srgbClr val="000000"/>
                </a:solidFill>
                <a:latin typeface="Courier New" panose="02070309020205020404" pitchFamily="49" charset="0"/>
                <a:cs typeface="Courier New" panose="02070309020205020404" pitchFamily="49" charset="0"/>
              </a:rPr>
              <a:t> = </a:t>
            </a:r>
            <a:r>
              <a:rPr lang="en-US" altLang="en-US" sz="700" dirty="0" err="1">
                <a:solidFill>
                  <a:srgbClr val="000000"/>
                </a:solidFill>
                <a:latin typeface="Courier New" panose="02070309020205020404" pitchFamily="49" charset="0"/>
                <a:cs typeface="Courier New" panose="02070309020205020404" pitchFamily="49" charset="0"/>
              </a:rPr>
              <a:t>sc.broadcast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i="1" dirty="0">
                <a:solidFill>
                  <a:srgbClr val="000000"/>
                </a:solidFill>
                <a:latin typeface="Courier New" panose="02070309020205020404" pitchFamily="49" charset="0"/>
                <a:cs typeface="Courier New" panose="02070309020205020404" pitchFamily="49" charset="0"/>
              </a:rPr>
              <a:t>Array</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a:solidFill>
                  <a:srgbClr val="008000"/>
                </a:solidFill>
                <a:latin typeface="Courier New" panose="02070309020205020404" pitchFamily="49" charset="0"/>
                <a:cs typeface="Courier New" panose="02070309020205020404" pitchFamily="49" charset="0"/>
              </a:rPr>
              <a:t>"a"</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"an"</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"the"</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"of"</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"by"</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"in"</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"at"</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"to"</a:t>
            </a:r>
            <a:r>
              <a:rPr lang="en-US" altLang="en-US" sz="700" dirty="0">
                <a:solidFill>
                  <a:srgbClr val="000000"/>
                </a:solidFill>
                <a:latin typeface="Courier New" panose="02070309020205020404" pitchFamily="49" charset="0"/>
                <a:cs typeface="Courier New" panose="02070309020205020404" pitchFamily="49" charset="0"/>
              </a:rPr>
              <a:t>, </a:t>
            </a:r>
            <a:r>
              <a:rPr lang="en-US" altLang="en-US" sz="700" b="1" dirty="0">
                <a:solidFill>
                  <a:srgbClr val="008000"/>
                </a:solidFill>
                <a:latin typeface="Courier New" panose="02070309020205020404" pitchFamily="49" charset="0"/>
                <a:cs typeface="Courier New" panose="02070309020205020404" pitchFamily="49" charset="0"/>
              </a:rPr>
              <a:t>"for"</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b="1" dirty="0">
                <a:solidFill>
                  <a:srgbClr val="000080"/>
                </a:solidFill>
                <a:latin typeface="Courier New" panose="02070309020205020404" pitchFamily="49" charset="0"/>
                <a:cs typeface="Courier New" panose="02070309020205020404" pitchFamily="49" charset="0"/>
              </a:rPr>
              <a:t>val </a:t>
            </a:r>
            <a:r>
              <a:rPr lang="en-US" altLang="en-US" sz="700" dirty="0">
                <a:solidFill>
                  <a:srgbClr val="000000"/>
                </a:solidFill>
                <a:latin typeface="Courier New" panose="02070309020205020404" pitchFamily="49" charset="0"/>
                <a:cs typeface="Courier New" panose="02070309020205020404" pitchFamily="49" charset="0"/>
              </a:rPr>
              <a:t>counts = </a:t>
            </a:r>
            <a:r>
              <a:rPr lang="en-US" altLang="en-US" sz="700" dirty="0" err="1">
                <a:solidFill>
                  <a:srgbClr val="000000"/>
                </a:solidFill>
                <a:latin typeface="Courier New" panose="02070309020205020404" pitchFamily="49" charset="0"/>
                <a:cs typeface="Courier New" panose="02070309020205020404" pitchFamily="49" charset="0"/>
              </a:rPr>
              <a:t>textFile.flatMap</a:t>
            </a:r>
            <a:r>
              <a:rPr lang="en-US" altLang="en-US" sz="700" dirty="0">
                <a:solidFill>
                  <a:srgbClr val="000000"/>
                </a:solidFill>
                <a:latin typeface="Courier New" panose="02070309020205020404" pitchFamily="49" charset="0"/>
                <a:cs typeface="Courier New" panose="02070309020205020404" pitchFamily="49" charset="0"/>
              </a:rPr>
              <a:t>(line =&gt; </a:t>
            </a:r>
            <a:r>
              <a:rPr lang="en-US" altLang="en-US" sz="700" dirty="0" err="1">
                <a:solidFill>
                  <a:srgbClr val="000000"/>
                </a:solidFill>
                <a:latin typeface="Courier New" panose="02070309020205020404" pitchFamily="49" charset="0"/>
                <a:cs typeface="Courier New" panose="02070309020205020404" pitchFamily="49" charset="0"/>
              </a:rPr>
              <a:t>line.split</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b="1" dirty="0">
                <a:solidFill>
                  <a:srgbClr val="008000"/>
                </a:solidFill>
                <a:latin typeface="Courier New" panose="02070309020205020404" pitchFamily="49" charset="0"/>
                <a:cs typeface="Courier New" panose="02070309020205020404" pitchFamily="49" charset="0"/>
              </a:rPr>
              <a:t>" "</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.filter(!</a:t>
            </a:r>
            <a:r>
              <a:rPr lang="en-US" altLang="en-US" sz="700" dirty="0" err="1">
                <a:solidFill>
                  <a:srgbClr val="000000"/>
                </a:solidFill>
                <a:latin typeface="Courier New" panose="02070309020205020404" pitchFamily="49" charset="0"/>
                <a:cs typeface="Courier New" panose="02070309020205020404" pitchFamily="49" charset="0"/>
              </a:rPr>
              <a:t>commonWords.value.contains</a:t>
            </a:r>
            <a:r>
              <a:rPr lang="en-US" altLang="en-US" sz="700" dirty="0">
                <a:solidFill>
                  <a:srgbClr val="000000"/>
                </a:solidFill>
                <a:latin typeface="Courier New" panose="02070309020205020404" pitchFamily="49" charset="0"/>
                <a:cs typeface="Courier New" panose="02070309020205020404" pitchFamily="49" charset="0"/>
              </a:rPr>
              <a:t>(_))</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.map(word =&gt; (word, </a:t>
            </a:r>
            <a:r>
              <a:rPr lang="en-US" altLang="en-US" sz="700" dirty="0">
                <a:solidFill>
                  <a:srgbClr val="0000FF"/>
                </a:solidFill>
                <a:latin typeface="Courier New" panose="02070309020205020404" pitchFamily="49" charset="0"/>
                <a:cs typeface="Courier New" panose="02070309020205020404" pitchFamily="49" charset="0"/>
              </a:rPr>
              <a:t>1</a:t>
            </a:r>
            <a:r>
              <a:rPr lang="en-US" altLang="en-US" sz="700" dirty="0">
                <a:solidFill>
                  <a:srgbClr val="000000"/>
                </a:solidFill>
                <a:latin typeface="Courier New" panose="02070309020205020404" pitchFamily="49" charset="0"/>
                <a:cs typeface="Courier New" panose="02070309020205020404" pitchFamily="49" charset="0"/>
              </a:rPr>
              <a:t>))</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a:solidFill>
                  <a:srgbClr val="000000"/>
                </a:solidFill>
                <a:latin typeface="Courier New" panose="02070309020205020404" pitchFamily="49" charset="0"/>
                <a:cs typeface="Courier New" panose="02070309020205020404" pitchFamily="49" charset="0"/>
              </a:rPr>
              <a:t>  .reduceByKey(_ + _)</a:t>
            </a:r>
            <a:br>
              <a:rPr lang="en-US" altLang="en-US" sz="700" dirty="0">
                <a:solidFill>
                  <a:srgbClr val="000000"/>
                </a:solidFill>
                <a:latin typeface="Courier New" panose="02070309020205020404" pitchFamily="49" charset="0"/>
                <a:cs typeface="Courier New" panose="02070309020205020404" pitchFamily="49" charset="0"/>
              </a:rPr>
            </a:br>
            <a:r>
              <a:rPr lang="en-US" altLang="en-US" sz="700" dirty="0" err="1">
                <a:solidFill>
                  <a:srgbClr val="000000"/>
                </a:solidFill>
                <a:latin typeface="Courier New" panose="02070309020205020404" pitchFamily="49" charset="0"/>
                <a:cs typeface="Courier New" panose="02070309020205020404" pitchFamily="49" charset="0"/>
              </a:rPr>
              <a:t>counts.saveAsTextFile</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err="1">
                <a:solidFill>
                  <a:srgbClr val="000000"/>
                </a:solidFill>
                <a:latin typeface="Courier New" panose="02070309020205020404" pitchFamily="49" charset="0"/>
                <a:cs typeface="Courier New" panose="02070309020205020404" pitchFamily="49" charset="0"/>
              </a:rPr>
              <a:t>args</a:t>
            </a:r>
            <a:r>
              <a:rPr lang="en-US" altLang="en-US" sz="700" dirty="0">
                <a:solidFill>
                  <a:srgbClr val="000000"/>
                </a:solidFill>
                <a:latin typeface="Courier New" panose="02070309020205020404" pitchFamily="49" charset="0"/>
                <a:cs typeface="Courier New" panose="02070309020205020404" pitchFamily="49" charset="0"/>
              </a:rPr>
              <a:t>(</a:t>
            </a:r>
            <a:r>
              <a:rPr lang="en-US" altLang="en-US" sz="700" dirty="0">
                <a:solidFill>
                  <a:srgbClr val="0000FF"/>
                </a:solidFill>
                <a:latin typeface="Courier New" panose="02070309020205020404" pitchFamily="49" charset="0"/>
                <a:cs typeface="Courier New" panose="02070309020205020404" pitchFamily="49" charset="0"/>
              </a:rPr>
              <a:t>1</a:t>
            </a:r>
            <a:r>
              <a:rPr lang="en-US" altLang="en-US" sz="700" dirty="0">
                <a:solidFill>
                  <a:srgbClr val="000000"/>
                </a:solidFill>
                <a:latin typeface="Courier New" panose="02070309020205020404" pitchFamily="49" charset="0"/>
                <a:cs typeface="Courier New" panose="02070309020205020404" pitchFamily="49" charset="0"/>
              </a:rPr>
              <a:t>))</a:t>
            </a:r>
            <a:endParaRPr lang="en-US" altLang="en-US" sz="1400" dirty="0">
              <a:latin typeface="Arial" panose="020B0604020202020204" pitchFamily="34" charset="0"/>
            </a:endParaRPr>
          </a:p>
        </p:txBody>
      </p:sp>
      <p:cxnSp>
        <p:nvCxnSpPr>
          <p:cNvPr id="9" name="Straight Arrow Connector 8"/>
          <p:cNvCxnSpPr/>
          <p:nvPr/>
        </p:nvCxnSpPr>
        <p:spPr>
          <a:xfrm>
            <a:off x="4287511" y="1187446"/>
            <a:ext cx="0" cy="1379647"/>
          </a:xfrm>
          <a:prstGeom prst="straightConnector1">
            <a:avLst/>
          </a:prstGeom>
          <a:ln w="12700">
            <a:solidFill>
              <a:srgbClr val="FF0000"/>
            </a:solidFill>
            <a:prstDash val="dash"/>
            <a:tailEnd type="triangle" w="sm"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52512" y="909024"/>
            <a:ext cx="5335481" cy="278422"/>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446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…Spark vs Hadoop MapReduce</a:t>
            </a:r>
          </a:p>
        </p:txBody>
      </p:sp>
      <p:graphicFrame>
        <p:nvGraphicFramePr>
          <p:cNvPr id="9" name="Content Placeholder 8"/>
          <p:cNvGraphicFramePr>
            <a:graphicFrameLocks noGrp="1"/>
          </p:cNvGraphicFramePr>
          <p:nvPr>
            <p:ph sz="quarter" idx="10"/>
            <p:extLst>
              <p:ext uri="{D42A27DB-BD31-4B8C-83A1-F6EECF244321}">
                <p14:modId xmlns:p14="http://schemas.microsoft.com/office/powerpoint/2010/main" val="2737643461"/>
              </p:ext>
            </p:extLst>
          </p:nvPr>
        </p:nvGraphicFramePr>
        <p:xfrm>
          <a:off x="357188" y="1079500"/>
          <a:ext cx="8429625" cy="3337560"/>
        </p:xfrm>
        <a:graphic>
          <a:graphicData uri="http://schemas.openxmlformats.org/drawingml/2006/table">
            <a:tbl>
              <a:tblPr firstRow="1" firstCol="1" bandRow="1">
                <a:tableStyleId>{69012ECD-51FC-41F1-AA8D-1B2483CD663E}</a:tableStyleId>
              </a:tblPr>
              <a:tblGrid>
                <a:gridCol w="2809875">
                  <a:extLst>
                    <a:ext uri="{9D8B030D-6E8A-4147-A177-3AD203B41FA5}">
                      <a16:colId xmlns:a16="http://schemas.microsoft.com/office/drawing/2014/main" val="20000"/>
                    </a:ext>
                  </a:extLst>
                </a:gridCol>
                <a:gridCol w="2809875">
                  <a:extLst>
                    <a:ext uri="{9D8B030D-6E8A-4147-A177-3AD203B41FA5}">
                      <a16:colId xmlns:a16="http://schemas.microsoft.com/office/drawing/2014/main" val="20001"/>
                    </a:ext>
                  </a:extLst>
                </a:gridCol>
                <a:gridCol w="2809875">
                  <a:extLst>
                    <a:ext uri="{9D8B030D-6E8A-4147-A177-3AD203B41FA5}">
                      <a16:colId xmlns:a16="http://schemas.microsoft.com/office/drawing/2014/main" val="20002"/>
                    </a:ext>
                  </a:extLst>
                </a:gridCol>
              </a:tblGrid>
              <a:tr h="370840">
                <a:tc>
                  <a:txBody>
                    <a:bodyPr/>
                    <a:lstStyle/>
                    <a:p>
                      <a:endParaRPr lang="en-US" sz="1600" dirty="0"/>
                    </a:p>
                  </a:txBody>
                  <a:tcPr/>
                </a:tc>
                <a:tc>
                  <a:txBody>
                    <a:bodyPr/>
                    <a:lstStyle/>
                    <a:p>
                      <a:r>
                        <a:rPr lang="en-US" sz="1600" b="0" dirty="0">
                          <a:solidFill>
                            <a:schemeClr val="tx1"/>
                          </a:solidFill>
                        </a:rPr>
                        <a:t>Hadoop MapReduce</a:t>
                      </a:r>
                    </a:p>
                  </a:txBody>
                  <a:tcPr/>
                </a:tc>
                <a:tc>
                  <a:txBody>
                    <a:bodyPr/>
                    <a:lstStyle/>
                    <a:p>
                      <a:r>
                        <a:rPr lang="en-US" sz="1600" b="0" dirty="0">
                          <a:solidFill>
                            <a:schemeClr val="tx1"/>
                          </a:solidFill>
                        </a:rPr>
                        <a:t>Apache Spark</a:t>
                      </a:r>
                    </a:p>
                  </a:txBody>
                  <a:tcPr/>
                </a:tc>
                <a:extLst>
                  <a:ext uri="{0D108BD9-81ED-4DB2-BD59-A6C34878D82A}">
                    <a16:rowId xmlns:a16="http://schemas.microsoft.com/office/drawing/2014/main" val="10000"/>
                  </a:ext>
                </a:extLst>
              </a:tr>
              <a:tr h="370840">
                <a:tc>
                  <a:txBody>
                    <a:bodyPr/>
                    <a:lstStyle/>
                    <a:p>
                      <a:r>
                        <a:rPr lang="en-US" sz="1600" dirty="0"/>
                        <a:t>Category</a:t>
                      </a:r>
                      <a:endParaRPr lang="en-US" sz="1600" b="0" dirty="0"/>
                    </a:p>
                  </a:txBody>
                  <a:tcPr/>
                </a:tc>
                <a:tc>
                  <a:txBody>
                    <a:bodyPr/>
                    <a:lstStyle/>
                    <a:p>
                      <a:r>
                        <a:rPr lang="en-US" sz="1400" dirty="0"/>
                        <a:t>data processing engine</a:t>
                      </a:r>
                    </a:p>
                  </a:txBody>
                  <a:tcPr/>
                </a:tc>
                <a:tc>
                  <a:txBody>
                    <a:bodyPr/>
                    <a:lstStyle/>
                    <a:p>
                      <a:r>
                        <a:rPr lang="en-US" sz="1400" dirty="0"/>
                        <a:t>data analytics engine</a:t>
                      </a:r>
                    </a:p>
                  </a:txBody>
                  <a:tcPr/>
                </a:tc>
                <a:extLst>
                  <a:ext uri="{0D108BD9-81ED-4DB2-BD59-A6C34878D82A}">
                    <a16:rowId xmlns:a16="http://schemas.microsoft.com/office/drawing/2014/main" val="10001"/>
                  </a:ext>
                </a:extLst>
              </a:tr>
              <a:tr h="370840">
                <a:tc>
                  <a:txBody>
                    <a:bodyPr/>
                    <a:lstStyle/>
                    <a:p>
                      <a:r>
                        <a:rPr lang="en-US" sz="1600" dirty="0"/>
                        <a:t>Data processing</a:t>
                      </a:r>
                      <a:endParaRPr lang="en-US" sz="1600" b="0" dirty="0"/>
                    </a:p>
                  </a:txBody>
                  <a:tcPr/>
                </a:tc>
                <a:tc>
                  <a:txBody>
                    <a:bodyPr/>
                    <a:lstStyle/>
                    <a:p>
                      <a:r>
                        <a:rPr lang="en-US" sz="1400" dirty="0"/>
                        <a:t>Batch</a:t>
                      </a:r>
                    </a:p>
                  </a:txBody>
                  <a:tcPr/>
                </a:tc>
                <a:tc>
                  <a:txBody>
                    <a:bodyPr/>
                    <a:lstStyle/>
                    <a:p>
                      <a:r>
                        <a:rPr lang="en-US" sz="1400" dirty="0"/>
                        <a:t>batch, streaming</a:t>
                      </a:r>
                    </a:p>
                  </a:txBody>
                  <a:tcPr/>
                </a:tc>
                <a:extLst>
                  <a:ext uri="{0D108BD9-81ED-4DB2-BD59-A6C34878D82A}">
                    <a16:rowId xmlns:a16="http://schemas.microsoft.com/office/drawing/2014/main" val="10002"/>
                  </a:ext>
                </a:extLst>
              </a:tr>
              <a:tr h="370840">
                <a:tc>
                  <a:txBody>
                    <a:bodyPr/>
                    <a:lstStyle/>
                    <a:p>
                      <a:r>
                        <a:rPr lang="en-US" sz="1600" dirty="0"/>
                        <a:t>Flow scheduler</a:t>
                      </a:r>
                      <a:endParaRPr lang="en-US" sz="1600" b="0" dirty="0"/>
                    </a:p>
                  </a:txBody>
                  <a:tcPr/>
                </a:tc>
                <a:tc>
                  <a:txBody>
                    <a:bodyPr/>
                    <a:lstStyle/>
                    <a:p>
                      <a:r>
                        <a:rPr lang="en-US" sz="1400" dirty="0"/>
                        <a:t>3</a:t>
                      </a:r>
                      <a:r>
                        <a:rPr lang="en-US" sz="1400" baseline="30000" dirty="0"/>
                        <a:t>rd</a:t>
                      </a:r>
                      <a:r>
                        <a:rPr lang="en-US" sz="1400" dirty="0"/>
                        <a:t> party (e.g. </a:t>
                      </a:r>
                      <a:r>
                        <a:rPr lang="en-US" sz="1400" dirty="0" err="1"/>
                        <a:t>Oozie</a:t>
                      </a:r>
                      <a:r>
                        <a:rPr lang="en-US" sz="1400" dirty="0"/>
                        <a:t>)</a:t>
                      </a:r>
                    </a:p>
                  </a:txBody>
                  <a:tcPr/>
                </a:tc>
                <a:tc>
                  <a:txBody>
                    <a:bodyPr/>
                    <a:lstStyle/>
                    <a:p>
                      <a:r>
                        <a:rPr lang="en-US" sz="1400" dirty="0"/>
                        <a:t>built-in</a:t>
                      </a:r>
                    </a:p>
                  </a:txBody>
                  <a:tcPr/>
                </a:tc>
                <a:extLst>
                  <a:ext uri="{0D108BD9-81ED-4DB2-BD59-A6C34878D82A}">
                    <a16:rowId xmlns:a16="http://schemas.microsoft.com/office/drawing/2014/main" val="10003"/>
                  </a:ext>
                </a:extLst>
              </a:tr>
              <a:tr h="370840">
                <a:tc>
                  <a:txBody>
                    <a:bodyPr/>
                    <a:lstStyle/>
                    <a:p>
                      <a:r>
                        <a:rPr lang="en-US" sz="1600" dirty="0"/>
                        <a:t>Fault tolerance</a:t>
                      </a:r>
                      <a:endParaRPr lang="en-US" sz="1600" b="0" dirty="0"/>
                    </a:p>
                  </a:txBody>
                  <a:tcPr/>
                </a:tc>
                <a:tc>
                  <a:txBody>
                    <a:bodyPr/>
                    <a:lstStyle/>
                    <a:p>
                      <a:r>
                        <a:rPr lang="en-US" sz="1400" dirty="0"/>
                        <a:t>replication</a:t>
                      </a:r>
                    </a:p>
                  </a:txBody>
                  <a:tcPr/>
                </a:tc>
                <a:tc>
                  <a:txBody>
                    <a:bodyPr/>
                    <a:lstStyle/>
                    <a:p>
                      <a:r>
                        <a:rPr lang="en-US" sz="1400" dirty="0"/>
                        <a:t>RDD</a:t>
                      </a:r>
                    </a:p>
                  </a:txBody>
                  <a:tcPr/>
                </a:tc>
                <a:extLst>
                  <a:ext uri="{0D108BD9-81ED-4DB2-BD59-A6C34878D82A}">
                    <a16:rowId xmlns:a16="http://schemas.microsoft.com/office/drawing/2014/main" val="10004"/>
                  </a:ext>
                </a:extLst>
              </a:tr>
              <a:tr h="370840">
                <a:tc>
                  <a:txBody>
                    <a:bodyPr/>
                    <a:lstStyle/>
                    <a:p>
                      <a:r>
                        <a:rPr lang="en-US" sz="1600" dirty="0"/>
                        <a:t>Recovery</a:t>
                      </a:r>
                      <a:endParaRPr lang="en-US" sz="1600" b="0" dirty="0"/>
                    </a:p>
                  </a:txBody>
                  <a:tcPr/>
                </a:tc>
                <a:tc>
                  <a:txBody>
                    <a:bodyPr/>
                    <a:lstStyle/>
                    <a:p>
                      <a:r>
                        <a:rPr lang="en-US" sz="1400" dirty="0"/>
                        <a:t>resilient</a:t>
                      </a:r>
                    </a:p>
                  </a:txBody>
                  <a:tcPr/>
                </a:tc>
                <a:tc>
                  <a:txBody>
                    <a:bodyPr/>
                    <a:lstStyle/>
                    <a:p>
                      <a:r>
                        <a:rPr lang="en-US" sz="1400" dirty="0"/>
                        <a:t>DAG / checkpoints</a:t>
                      </a:r>
                    </a:p>
                  </a:txBody>
                  <a:tcPr/>
                </a:tc>
                <a:extLst>
                  <a:ext uri="{0D108BD9-81ED-4DB2-BD59-A6C34878D82A}">
                    <a16:rowId xmlns:a16="http://schemas.microsoft.com/office/drawing/2014/main" val="10005"/>
                  </a:ext>
                </a:extLst>
              </a:tr>
              <a:tr h="370840">
                <a:tc>
                  <a:txBody>
                    <a:bodyPr/>
                    <a:lstStyle/>
                    <a:p>
                      <a:r>
                        <a:rPr lang="en-US" sz="1600" dirty="0"/>
                        <a:t>Security</a:t>
                      </a:r>
                      <a:endParaRPr lang="en-US" sz="1600" b="0" dirty="0"/>
                    </a:p>
                  </a:txBody>
                  <a:tcPr/>
                </a:tc>
                <a:tc>
                  <a:txBody>
                    <a:bodyPr/>
                    <a:lstStyle/>
                    <a:p>
                      <a:r>
                        <a:rPr lang="en-US" sz="1400" dirty="0"/>
                        <a:t>Kerberos / ACLs</a:t>
                      </a:r>
                    </a:p>
                  </a:txBody>
                  <a:tcPr/>
                </a:tc>
                <a:tc>
                  <a:txBody>
                    <a:bodyPr/>
                    <a:lstStyle/>
                    <a:p>
                      <a:r>
                        <a:rPr lang="en-US" sz="1400" dirty="0"/>
                        <a:t>Shared secret password </a:t>
                      </a:r>
                      <a:r>
                        <a:rPr lang="en-US" sz="1400" dirty="0" err="1"/>
                        <a:t>auth</a:t>
                      </a:r>
                      <a:endParaRPr lang="en-US" sz="1400" dirty="0"/>
                    </a:p>
                  </a:txBody>
                  <a:tcPr/>
                </a:tc>
                <a:extLst>
                  <a:ext uri="{0D108BD9-81ED-4DB2-BD59-A6C34878D82A}">
                    <a16:rowId xmlns:a16="http://schemas.microsoft.com/office/drawing/2014/main" val="10006"/>
                  </a:ext>
                </a:extLst>
              </a:tr>
              <a:tr h="370840">
                <a:tc>
                  <a:txBody>
                    <a:bodyPr/>
                    <a:lstStyle/>
                    <a:p>
                      <a:r>
                        <a:rPr lang="en-US" sz="1600" dirty="0"/>
                        <a:t>Scalability</a:t>
                      </a:r>
                      <a:endParaRPr lang="en-US" sz="1600" b="0" dirty="0"/>
                    </a:p>
                  </a:txBody>
                  <a:tcPr/>
                </a:tc>
                <a:tc>
                  <a:txBody>
                    <a:bodyPr/>
                    <a:lstStyle/>
                    <a:p>
                      <a:r>
                        <a:rPr lang="en-US" sz="1400" dirty="0"/>
                        <a:t>high</a:t>
                      </a:r>
                    </a:p>
                  </a:txBody>
                  <a:tcPr/>
                </a:tc>
                <a:tc>
                  <a:txBody>
                    <a:bodyPr/>
                    <a:lstStyle/>
                    <a:p>
                      <a:r>
                        <a:rPr lang="en-US" sz="1400" dirty="0"/>
                        <a:t>high</a:t>
                      </a:r>
                    </a:p>
                  </a:txBody>
                  <a:tcPr/>
                </a:tc>
                <a:extLst>
                  <a:ext uri="{0D108BD9-81ED-4DB2-BD59-A6C34878D82A}">
                    <a16:rowId xmlns:a16="http://schemas.microsoft.com/office/drawing/2014/main" val="10007"/>
                  </a:ext>
                </a:extLst>
              </a:tr>
              <a:tr h="370840">
                <a:tc>
                  <a:txBody>
                    <a:bodyPr/>
                    <a:lstStyle/>
                    <a:p>
                      <a:r>
                        <a:rPr lang="en-US" sz="1600" dirty="0"/>
                        <a:t>Machine learning</a:t>
                      </a:r>
                      <a:endParaRPr lang="en-US" sz="1600" b="0" dirty="0"/>
                    </a:p>
                  </a:txBody>
                  <a:tcPr/>
                </a:tc>
                <a:tc>
                  <a:txBody>
                    <a:bodyPr/>
                    <a:lstStyle/>
                    <a:p>
                      <a:r>
                        <a:rPr lang="en-US" sz="1400" dirty="0"/>
                        <a:t>3</a:t>
                      </a:r>
                      <a:r>
                        <a:rPr lang="en-US" sz="1400" baseline="30000" dirty="0"/>
                        <a:t>rd</a:t>
                      </a:r>
                      <a:r>
                        <a:rPr lang="en-US" sz="1400" dirty="0"/>
                        <a:t> party (e.g. Apache Mahout)</a:t>
                      </a:r>
                    </a:p>
                  </a:txBody>
                  <a:tcPr/>
                </a:tc>
                <a:tc>
                  <a:txBody>
                    <a:bodyPr/>
                    <a:lstStyle/>
                    <a:p>
                      <a:r>
                        <a:rPr lang="en-US" sz="1400" dirty="0"/>
                        <a:t>Spark ML, </a:t>
                      </a:r>
                      <a:r>
                        <a:rPr lang="en-US" sz="1400" dirty="0" err="1"/>
                        <a:t>MLlib</a:t>
                      </a:r>
                      <a:endParaRPr lang="en-US" sz="1400" dirty="0"/>
                    </a:p>
                  </a:txBody>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4"/>
          </p:nvPr>
        </p:nvSpPr>
        <p:spPr/>
        <p:txBody>
          <a:bodyPr/>
          <a:lstStyle/>
          <a:p>
            <a:fld id="{3A707DD9-E92B-45E8-BE0A-E6B2EDF345EB}" type="slidenum">
              <a:rPr lang="en-US" smtClean="0"/>
              <a:pPr/>
              <a:t>8</a:t>
            </a:fld>
            <a:endParaRPr lang="en-US" dirty="0"/>
          </a:p>
        </p:txBody>
      </p:sp>
    </p:spTree>
    <p:extLst>
      <p:ext uri="{BB962C8B-B14F-4D97-AF65-F5344CB8AC3E}">
        <p14:creationId xmlns:p14="http://schemas.microsoft.com/office/powerpoint/2010/main" val="29242671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7" name="Slide Number Placeholder 6"/>
          <p:cNvSpPr>
            <a:spLocks noGrp="1"/>
          </p:cNvSpPr>
          <p:nvPr>
            <p:ph type="sldNum" sz="quarter" idx="4"/>
          </p:nvPr>
        </p:nvSpPr>
        <p:spPr/>
        <p:txBody>
          <a:bodyPr/>
          <a:lstStyle/>
          <a:p>
            <a:fld id="{3A707DD9-E92B-45E8-BE0A-E6B2EDF345EB}" type="slidenum">
              <a:rPr lang="en-US" smtClean="0"/>
              <a:pPr/>
              <a:t>80</a:t>
            </a:fld>
            <a:endParaRPr lang="en-US" dirty="0"/>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936848" y="1079500"/>
            <a:ext cx="7270305" cy="3397250"/>
          </a:xfrm>
        </p:spPr>
      </p:pic>
    </p:spTree>
    <p:extLst>
      <p:ext uri="{BB962C8B-B14F-4D97-AF65-F5344CB8AC3E}">
        <p14:creationId xmlns:p14="http://schemas.microsoft.com/office/powerpoint/2010/main" val="9029781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C303F4-32F8-4348-BD07-7EFDB94CF5DC}"/>
              </a:ext>
            </a:extLst>
          </p:cNvPr>
          <p:cNvSpPr txBox="1"/>
          <p:nvPr/>
        </p:nvSpPr>
        <p:spPr>
          <a:xfrm>
            <a:off x="531221" y="1193074"/>
            <a:ext cx="3702873" cy="830997"/>
          </a:xfrm>
          <a:prstGeom prst="rect">
            <a:avLst/>
          </a:prstGeom>
          <a:noFill/>
        </p:spPr>
        <p:txBody>
          <a:bodyPr wrap="none" rtlCol="0">
            <a:spAutoFit/>
          </a:bodyPr>
          <a:lstStyle/>
          <a:p>
            <a:r>
              <a:rPr lang="en-US" sz="4800" spc="300" dirty="0">
                <a:solidFill>
                  <a:schemeClr val="accent1"/>
                </a:solidFill>
                <a:latin typeface="+mj-lt"/>
              </a:rPr>
              <a:t>THANK YOU!</a:t>
            </a:r>
          </a:p>
        </p:txBody>
      </p:sp>
      <p:sp>
        <p:nvSpPr>
          <p:cNvPr id="4" name="TextBox 3">
            <a:extLst>
              <a:ext uri="{FF2B5EF4-FFF2-40B4-BE49-F238E27FC236}">
                <a16:creationId xmlns:a16="http://schemas.microsoft.com/office/drawing/2014/main" id="{ABC0261A-03F8-494E-8522-A89FFB75CA7C}"/>
              </a:ext>
            </a:extLst>
          </p:cNvPr>
          <p:cNvSpPr txBox="1"/>
          <p:nvPr/>
        </p:nvSpPr>
        <p:spPr>
          <a:xfrm>
            <a:off x="522512" y="3206515"/>
            <a:ext cx="4207049" cy="400110"/>
          </a:xfrm>
          <a:prstGeom prst="rect">
            <a:avLst/>
          </a:prstGeom>
          <a:noFill/>
        </p:spPr>
        <p:txBody>
          <a:bodyPr wrap="none" rtlCol="0">
            <a:spAutoFit/>
          </a:bodyPr>
          <a:lstStyle/>
          <a:p>
            <a:r>
              <a:rPr lang="en-US" sz="2000" dirty="0">
                <a:solidFill>
                  <a:schemeClr val="accent1"/>
                </a:solidFill>
                <a:latin typeface="+mj-lt"/>
              </a:rPr>
              <a:t>MAKSYM_PENDYSHCHUK@EPAM.COM</a:t>
            </a:r>
          </a:p>
        </p:txBody>
      </p:sp>
    </p:spTree>
    <p:extLst>
      <p:ext uri="{BB962C8B-B14F-4D97-AF65-F5344CB8AC3E}">
        <p14:creationId xmlns:p14="http://schemas.microsoft.com/office/powerpoint/2010/main" val="4002154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9AA11D0-E22F-D543-B2BD-D3FE79C48A85}"/>
              </a:ext>
            </a:extLst>
          </p:cNvPr>
          <p:cNvSpPr>
            <a:spLocks noGrp="1"/>
          </p:cNvSpPr>
          <p:nvPr>
            <p:ph type="title"/>
          </p:nvPr>
        </p:nvSpPr>
        <p:spPr/>
        <p:txBody>
          <a:bodyPr/>
          <a:lstStyle/>
          <a:p>
            <a:r>
              <a:rPr lang="en-US" dirty="0"/>
              <a:t>Code compare</a:t>
            </a:r>
          </a:p>
        </p:txBody>
      </p:sp>
      <p:sp>
        <p:nvSpPr>
          <p:cNvPr id="8" name="Text Placeholder 7">
            <a:extLst>
              <a:ext uri="{FF2B5EF4-FFF2-40B4-BE49-F238E27FC236}">
                <a16:creationId xmlns:a16="http://schemas.microsoft.com/office/drawing/2014/main" id="{25E1ED47-3717-8C47-81EF-910FD27CF3CA}"/>
              </a:ext>
            </a:extLst>
          </p:cNvPr>
          <p:cNvSpPr>
            <a:spLocks noGrp="1"/>
          </p:cNvSpPr>
          <p:nvPr>
            <p:ph type="body" sz="quarter" idx="11"/>
          </p:nvPr>
        </p:nvSpPr>
        <p:spPr>
          <a:xfrm>
            <a:off x="358775" y="926966"/>
            <a:ext cx="3986212" cy="342900"/>
          </a:xfrm>
        </p:spPr>
        <p:txBody>
          <a:bodyPr/>
          <a:lstStyle/>
          <a:p>
            <a:r>
              <a:rPr lang="en-US" sz="1400" dirty="0"/>
              <a:t>Hadoop MapReduce</a:t>
            </a:r>
          </a:p>
        </p:txBody>
      </p:sp>
      <p:sp>
        <p:nvSpPr>
          <p:cNvPr id="10" name="Text Placeholder 9">
            <a:extLst>
              <a:ext uri="{FF2B5EF4-FFF2-40B4-BE49-F238E27FC236}">
                <a16:creationId xmlns:a16="http://schemas.microsoft.com/office/drawing/2014/main" id="{3CF92C18-9CEE-064A-92D8-689028339CED}"/>
              </a:ext>
            </a:extLst>
          </p:cNvPr>
          <p:cNvSpPr>
            <a:spLocks noGrp="1"/>
          </p:cNvSpPr>
          <p:nvPr>
            <p:ph type="body" sz="quarter" idx="13"/>
          </p:nvPr>
        </p:nvSpPr>
        <p:spPr>
          <a:xfrm>
            <a:off x="4802183" y="926966"/>
            <a:ext cx="3993359" cy="342900"/>
          </a:xfrm>
        </p:spPr>
        <p:txBody>
          <a:bodyPr/>
          <a:lstStyle/>
          <a:p>
            <a:r>
              <a:rPr lang="en-US" sz="1400" dirty="0"/>
              <a:t>Apache Spark</a:t>
            </a:r>
          </a:p>
        </p:txBody>
      </p:sp>
      <p:sp>
        <p:nvSpPr>
          <p:cNvPr id="5" name="Slide Number Placeholder 4">
            <a:extLst>
              <a:ext uri="{FF2B5EF4-FFF2-40B4-BE49-F238E27FC236}">
                <a16:creationId xmlns:a16="http://schemas.microsoft.com/office/drawing/2014/main" id="{E20845A9-188B-8049-BCF6-C7A00D112623}"/>
              </a:ext>
            </a:extLst>
          </p:cNvPr>
          <p:cNvSpPr>
            <a:spLocks noGrp="1"/>
          </p:cNvSpPr>
          <p:nvPr>
            <p:ph type="sldNum" sz="quarter" idx="4"/>
          </p:nvPr>
        </p:nvSpPr>
        <p:spPr/>
        <p:txBody>
          <a:bodyPr/>
          <a:lstStyle/>
          <a:p>
            <a:fld id="{3A707DD9-E92B-45E8-BE0A-E6B2EDF345EB}" type="slidenum">
              <a:rPr lang="en-US" smtClean="0"/>
              <a:pPr/>
              <a:t>9</a:t>
            </a:fld>
            <a:endParaRPr lang="en-US" dirty="0"/>
          </a:p>
        </p:txBody>
      </p:sp>
      <p:sp>
        <p:nvSpPr>
          <p:cNvPr id="14" name="Rectangle 4">
            <a:extLst>
              <a:ext uri="{FF2B5EF4-FFF2-40B4-BE49-F238E27FC236}">
                <a16:creationId xmlns:a16="http://schemas.microsoft.com/office/drawing/2014/main" id="{E3F61229-E941-473E-BDE9-98A565B93E43}"/>
              </a:ext>
            </a:extLst>
          </p:cNvPr>
          <p:cNvSpPr>
            <a:spLocks noChangeArrowheads="1"/>
          </p:cNvSpPr>
          <p:nvPr/>
        </p:nvSpPr>
        <p:spPr bwMode="auto">
          <a:xfrm>
            <a:off x="4800597" y="1285833"/>
            <a:ext cx="2416046" cy="1477328"/>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500" b="1" dirty="0">
                <a:solidFill>
                  <a:srgbClr val="000080"/>
                </a:solidFill>
                <a:latin typeface="Courier New" panose="02070309020205020404" pitchFamily="49" charset="0"/>
                <a:cs typeface="Courier New" panose="02070309020205020404" pitchFamily="49" charset="0"/>
              </a:rPr>
              <a:t>package </a:t>
            </a:r>
            <a:r>
              <a:rPr lang="en-US" altLang="en-US" sz="500" dirty="0" err="1">
                <a:solidFill>
                  <a:srgbClr val="000000"/>
                </a:solidFill>
                <a:latin typeface="Courier New" panose="02070309020205020404" pitchFamily="49" charset="0"/>
                <a:cs typeface="Courier New" panose="02070309020205020404" pitchFamily="49" charset="0"/>
              </a:rPr>
              <a:t>com.epam.sample.spark</a:t>
            </a: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b="1" dirty="0">
                <a:solidFill>
                  <a:srgbClr val="000080"/>
                </a:solidFill>
                <a:latin typeface="Courier New" panose="02070309020205020404" pitchFamily="49" charset="0"/>
                <a:cs typeface="Courier New" panose="02070309020205020404" pitchFamily="49" charset="0"/>
              </a:rPr>
              <a:t>import </a:t>
            </a:r>
            <a:r>
              <a:rPr lang="en-US" altLang="en-US" sz="500" dirty="0" err="1">
                <a:solidFill>
                  <a:srgbClr val="000000"/>
                </a:solidFill>
                <a:latin typeface="Courier New" panose="02070309020205020404" pitchFamily="49" charset="0"/>
                <a:cs typeface="Courier New" panose="02070309020205020404" pitchFamily="49" charset="0"/>
              </a:rPr>
              <a:t>org.apache.spark</a:t>
            </a:r>
            <a:r>
              <a:rPr lang="en-US" altLang="en-US" sz="500" dirty="0">
                <a:solidFill>
                  <a:srgbClr val="000000"/>
                </a:solidFill>
                <a:latin typeface="Courier New" panose="02070309020205020404" pitchFamily="49" charset="0"/>
                <a:cs typeface="Courier New" panose="02070309020205020404" pitchFamily="49" charset="0"/>
              </a:rPr>
              <a:t>.{SparkConf, </a:t>
            </a:r>
            <a:r>
              <a:rPr lang="en-US" altLang="en-US" sz="500" dirty="0" err="1">
                <a:solidFill>
                  <a:srgbClr val="000000"/>
                </a:solidFill>
                <a:latin typeface="Courier New" panose="02070309020205020404" pitchFamily="49" charset="0"/>
                <a:cs typeface="Courier New" panose="02070309020205020404" pitchFamily="49" charset="0"/>
              </a:rPr>
              <a:t>SparkContext</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b="1" dirty="0">
                <a:solidFill>
                  <a:srgbClr val="000080"/>
                </a:solidFill>
                <a:latin typeface="Courier New" panose="02070309020205020404" pitchFamily="49" charset="0"/>
                <a:cs typeface="Courier New" panose="02070309020205020404" pitchFamily="49" charset="0"/>
              </a:rPr>
              <a:t>object </a:t>
            </a:r>
            <a:r>
              <a:rPr lang="en-US" altLang="en-US" sz="500" dirty="0" err="1">
                <a:solidFill>
                  <a:srgbClr val="000000"/>
                </a:solidFill>
                <a:latin typeface="Courier New" panose="02070309020205020404" pitchFamily="49" charset="0"/>
                <a:cs typeface="Courier New" panose="02070309020205020404" pitchFamily="49" charset="0"/>
              </a:rPr>
              <a:t>WordCount</a:t>
            </a: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def </a:t>
            </a:r>
            <a:r>
              <a:rPr lang="en-US" altLang="en-US" sz="500" dirty="0">
                <a:solidFill>
                  <a:srgbClr val="000000"/>
                </a:solidFill>
                <a:latin typeface="Courier New" panose="02070309020205020404" pitchFamily="49" charset="0"/>
                <a:cs typeface="Courier New" panose="02070309020205020404" pitchFamily="49" charset="0"/>
              </a:rPr>
              <a:t>main(</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 Array[</a:t>
            </a:r>
            <a:r>
              <a:rPr lang="en-US" altLang="en-US" sz="500" dirty="0">
                <a:solidFill>
                  <a:srgbClr val="20999D"/>
                </a:solidFill>
                <a:latin typeface="Courier New" panose="02070309020205020404" pitchFamily="49" charset="0"/>
                <a:cs typeface="Courier New" panose="02070309020205020404" pitchFamily="49" charset="0"/>
              </a:rPr>
              <a:t>String</a:t>
            </a:r>
            <a:r>
              <a:rPr lang="en-US" altLang="en-US" sz="500" dirty="0">
                <a:solidFill>
                  <a:srgbClr val="000000"/>
                </a:solidFill>
                <a:latin typeface="Courier New" panose="02070309020205020404" pitchFamily="49" charset="0"/>
                <a:cs typeface="Courier New" panose="02070309020205020404" pitchFamily="49" charset="0"/>
              </a:rPr>
              <a:t>]): Unit =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a:solidFill>
                  <a:srgbClr val="000000"/>
                </a:solidFill>
                <a:latin typeface="Courier New" panose="02070309020205020404" pitchFamily="49" charset="0"/>
                <a:cs typeface="Courier New" panose="02070309020205020404" pitchFamily="49" charset="0"/>
              </a:rPr>
              <a:t>conf =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a:solidFill>
                  <a:srgbClr val="000000"/>
                </a:solidFill>
                <a:latin typeface="Courier New" panose="02070309020205020404" pitchFamily="49" charset="0"/>
                <a:cs typeface="Courier New" panose="02070309020205020404" pitchFamily="49" charset="0"/>
              </a:rPr>
              <a:t>SparkConf()</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.setAppName(</a:t>
            </a:r>
            <a:r>
              <a:rPr lang="en-US" altLang="en-US" sz="500" b="1" dirty="0">
                <a:solidFill>
                  <a:srgbClr val="008000"/>
                </a:solidFill>
                <a:latin typeface="Courier New" panose="02070309020205020404" pitchFamily="49" charset="0"/>
                <a:cs typeface="Courier New" panose="02070309020205020404" pitchFamily="49" charset="0"/>
              </a:rPr>
              <a:t>“Word Count"</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.setMaster(</a:t>
            </a:r>
            <a:r>
              <a:rPr lang="en-US" altLang="en-US" sz="500" b="1" dirty="0">
                <a:solidFill>
                  <a:srgbClr val="008000"/>
                </a:solidFill>
                <a:latin typeface="Courier New" panose="02070309020205020404" pitchFamily="49" charset="0"/>
                <a:cs typeface="Courier New" panose="02070309020205020404" pitchFamily="49" charset="0"/>
              </a:rPr>
              <a:t>"local[*]"</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err="1">
                <a:solidFill>
                  <a:srgbClr val="000000"/>
                </a:solidFill>
                <a:latin typeface="Courier New" panose="02070309020205020404" pitchFamily="49" charset="0"/>
                <a:cs typeface="Courier New" panose="02070309020205020404" pitchFamily="49" charset="0"/>
              </a:rPr>
              <a:t>sc</a:t>
            </a:r>
            <a:r>
              <a:rPr lang="en-US" altLang="en-US" sz="500" dirty="0">
                <a:solidFill>
                  <a:srgbClr val="000000"/>
                </a:solidFill>
                <a:latin typeface="Courier New" panose="02070309020205020404" pitchFamily="49" charset="0"/>
                <a:cs typeface="Courier New" panose="02070309020205020404" pitchFamily="49" charset="0"/>
              </a:rPr>
              <a:t> =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err="1">
                <a:solidFill>
                  <a:srgbClr val="000000"/>
                </a:solidFill>
                <a:latin typeface="Courier New" panose="02070309020205020404" pitchFamily="49" charset="0"/>
                <a:cs typeface="Courier New" panose="02070309020205020404" pitchFamily="49" charset="0"/>
              </a:rPr>
              <a:t>SparkContext</a:t>
            </a:r>
            <a:r>
              <a:rPr lang="en-US" altLang="en-US" sz="500" dirty="0">
                <a:solidFill>
                  <a:srgbClr val="000000"/>
                </a:solidFill>
                <a:latin typeface="Courier New" panose="02070309020205020404" pitchFamily="49" charset="0"/>
                <a:cs typeface="Courier New" panose="02070309020205020404" pitchFamily="49" charset="0"/>
              </a:rPr>
              <a:t>(conf)</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err="1">
                <a:solidFill>
                  <a:srgbClr val="000000"/>
                </a:solidFill>
                <a:latin typeface="Courier New" panose="02070309020205020404" pitchFamily="49" charset="0"/>
                <a:cs typeface="Courier New" panose="02070309020205020404" pitchFamily="49" charset="0"/>
              </a:rPr>
              <a:t>textFile</a:t>
            </a:r>
            <a:r>
              <a:rPr lang="en-US" altLang="en-US" sz="500" dirty="0">
                <a:solidFill>
                  <a:srgbClr val="000000"/>
                </a:solidFill>
                <a:latin typeface="Courier New" panose="02070309020205020404" pitchFamily="49" charset="0"/>
                <a:cs typeface="Courier New" panose="02070309020205020404" pitchFamily="49" charset="0"/>
              </a:rPr>
              <a:t> = </a:t>
            </a:r>
            <a:r>
              <a:rPr lang="en-US" altLang="en-US" sz="500" dirty="0" err="1">
                <a:solidFill>
                  <a:srgbClr val="000000"/>
                </a:solidFill>
                <a:latin typeface="Courier New" panose="02070309020205020404" pitchFamily="49" charset="0"/>
                <a:cs typeface="Courier New" panose="02070309020205020404" pitchFamily="49" charset="0"/>
              </a:rPr>
              <a:t>sc.textFile</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0</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a:solidFill>
                  <a:srgbClr val="000000"/>
                </a:solidFill>
                <a:latin typeface="Courier New" panose="02070309020205020404" pitchFamily="49" charset="0"/>
                <a:cs typeface="Courier New" panose="02070309020205020404" pitchFamily="49" charset="0"/>
              </a:rPr>
              <a:t>counts = </a:t>
            </a:r>
            <a:r>
              <a:rPr lang="en-US" altLang="en-US" sz="500" dirty="0" err="1">
                <a:solidFill>
                  <a:srgbClr val="000000"/>
                </a:solidFill>
                <a:latin typeface="Courier New" panose="02070309020205020404" pitchFamily="49" charset="0"/>
                <a:cs typeface="Courier New" panose="02070309020205020404" pitchFamily="49" charset="0"/>
              </a:rPr>
              <a:t>textFile.flatMap</a:t>
            </a:r>
            <a:r>
              <a:rPr lang="en-US" altLang="en-US" sz="500" dirty="0">
                <a:solidFill>
                  <a:srgbClr val="000000"/>
                </a:solidFill>
                <a:latin typeface="Courier New" panose="02070309020205020404" pitchFamily="49" charset="0"/>
                <a:cs typeface="Courier New" panose="02070309020205020404" pitchFamily="49" charset="0"/>
              </a:rPr>
              <a:t>(line =&gt; </a:t>
            </a:r>
            <a:r>
              <a:rPr lang="en-US" altLang="en-US" sz="500" dirty="0" err="1">
                <a:solidFill>
                  <a:srgbClr val="000000"/>
                </a:solidFill>
                <a:latin typeface="Courier New" panose="02070309020205020404" pitchFamily="49" charset="0"/>
                <a:cs typeface="Courier New" panose="02070309020205020404" pitchFamily="49" charset="0"/>
              </a:rPr>
              <a:t>line.split</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b="1" dirty="0">
                <a:solidFill>
                  <a:srgbClr val="008000"/>
                </a:solidFill>
                <a:latin typeface="Courier New" panose="02070309020205020404" pitchFamily="49" charset="0"/>
                <a:cs typeface="Courier New" panose="02070309020205020404" pitchFamily="49" charset="0"/>
              </a:rPr>
              <a:t>" "</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.map(word =&gt; (word, </a:t>
            </a:r>
            <a:r>
              <a:rPr lang="en-US" altLang="en-US" sz="500" dirty="0">
                <a:solidFill>
                  <a:srgbClr val="0000FF"/>
                </a:solidFill>
                <a:latin typeface="Courier New" panose="02070309020205020404" pitchFamily="49" charset="0"/>
                <a:cs typeface="Courier New" panose="02070309020205020404" pitchFamily="49" charset="0"/>
              </a:rPr>
              <a:t>1</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.reduceByKey(_ + _)</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counts.saveAsTextFile</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1</a:t>
            </a:r>
            <a:r>
              <a:rPr lang="en-US" altLang="en-US" sz="500" dirty="0">
                <a:solidFill>
                  <a:srgbClr val="00000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sc.stop</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a:t>
            </a:r>
            <a:endParaRPr lang="en-US" altLang="en-US" sz="1100" dirty="0">
              <a:latin typeface="Arial" panose="020B0604020202020204" pitchFamily="34" charset="0"/>
            </a:endParaRPr>
          </a:p>
        </p:txBody>
      </p:sp>
      <p:sp>
        <p:nvSpPr>
          <p:cNvPr id="15" name="Rectangle 1">
            <a:extLst>
              <a:ext uri="{FF2B5EF4-FFF2-40B4-BE49-F238E27FC236}">
                <a16:creationId xmlns:a16="http://schemas.microsoft.com/office/drawing/2014/main" id="{72F8A3A5-8B9C-4CB1-AA0B-69F375E35D3D}"/>
              </a:ext>
            </a:extLst>
          </p:cNvPr>
          <p:cNvSpPr txBox="1">
            <a:spLocks noChangeArrowheads="1"/>
          </p:cNvSpPr>
          <p:nvPr/>
        </p:nvSpPr>
        <p:spPr bwMode="auto">
          <a:xfrm>
            <a:off x="357189" y="1285833"/>
            <a:ext cx="3916457" cy="3400931"/>
          </a:xfrm>
          <a:prstGeom prst="rect">
            <a:avLst/>
          </a:prstGeom>
          <a:solidFill>
            <a:schemeClr val="accent1">
              <a:lumMod val="20000"/>
              <a:lumOff val="80000"/>
            </a:schemeClr>
          </a:solid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wrap="square" lIns="91440" tIns="45720" rIns="91440" bIns="45720" numCol="1" rtlCol="0" anchor="ctr" anchorCtr="0" compatLnSpc="1">
            <a:prstTxWarp prst="textNoShape">
              <a:avLst/>
            </a:prstTxWarp>
            <a:spAutoFit/>
          </a:bodyPr>
          <a:lstStyle>
            <a:lvl1pPr marL="0" indent="0" algn="l" defTabSz="457189" rtl="0" eaLnBrk="1" latinLnBrk="0" hangingPunct="1">
              <a:lnSpc>
                <a:spcPct val="120000"/>
              </a:lnSpc>
              <a:spcBef>
                <a:spcPts val="0"/>
              </a:spcBef>
              <a:buFont typeface="Arial"/>
              <a:buNone/>
              <a:defRPr sz="1867"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16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1467"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FontTx/>
              <a:buNone/>
            </a:pPr>
            <a:r>
              <a:rPr lang="en-US" altLang="en-US" sz="500" b="1" dirty="0">
                <a:solidFill>
                  <a:srgbClr val="000080"/>
                </a:solidFill>
                <a:latin typeface="Courier New" panose="02070309020205020404" pitchFamily="49" charset="0"/>
                <a:cs typeface="Courier New" panose="02070309020205020404" pitchFamily="49" charset="0"/>
              </a:rPr>
              <a:t>package </a:t>
            </a:r>
            <a:r>
              <a:rPr lang="en-US" altLang="en-US" sz="500" dirty="0" err="1">
                <a:solidFill>
                  <a:srgbClr val="000000"/>
                </a:solidFill>
                <a:latin typeface="Courier New" panose="02070309020205020404" pitchFamily="49" charset="0"/>
                <a:cs typeface="Courier New" panose="02070309020205020404" pitchFamily="49" charset="0"/>
              </a:rPr>
              <a:t>com.epam.sample.mapreduce</a:t>
            </a: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b="1" dirty="0">
                <a:solidFill>
                  <a:srgbClr val="000080"/>
                </a:solidFill>
                <a:latin typeface="Courier New" panose="02070309020205020404" pitchFamily="49" charset="0"/>
                <a:cs typeface="Courier New" panose="02070309020205020404" pitchFamily="49" charset="0"/>
              </a:rPr>
              <a:t>import </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b="1" dirty="0">
                <a:solidFill>
                  <a:srgbClr val="000080"/>
                </a:solidFill>
                <a:latin typeface="Courier New" panose="02070309020205020404" pitchFamily="49" charset="0"/>
                <a:cs typeface="Courier New" panose="02070309020205020404" pitchFamily="49" charset="0"/>
              </a:rPr>
              <a:t>object </a:t>
            </a:r>
            <a:r>
              <a:rPr lang="en-US" altLang="en-US" sz="500" dirty="0" err="1">
                <a:solidFill>
                  <a:srgbClr val="000000"/>
                </a:solidFill>
                <a:latin typeface="Courier New" panose="02070309020205020404" pitchFamily="49" charset="0"/>
                <a:cs typeface="Courier New" panose="02070309020205020404" pitchFamily="49" charset="0"/>
              </a:rPr>
              <a:t>WordCount</a:t>
            </a: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class </a:t>
            </a:r>
            <a:r>
              <a:rPr lang="en-US" altLang="en-US" sz="500" dirty="0">
                <a:solidFill>
                  <a:srgbClr val="000000"/>
                </a:solidFill>
                <a:latin typeface="Courier New" panose="02070309020205020404" pitchFamily="49" charset="0"/>
                <a:cs typeface="Courier New" panose="02070309020205020404" pitchFamily="49" charset="0"/>
              </a:rPr>
              <a:t>Map </a:t>
            </a:r>
            <a:r>
              <a:rPr lang="en-US" altLang="en-US" sz="500" b="1" dirty="0">
                <a:solidFill>
                  <a:srgbClr val="000080"/>
                </a:solidFill>
                <a:latin typeface="Courier New" panose="02070309020205020404" pitchFamily="49" charset="0"/>
                <a:cs typeface="Courier New" panose="02070309020205020404" pitchFamily="49" charset="0"/>
              </a:rPr>
              <a:t>extends </a:t>
            </a:r>
            <a:r>
              <a:rPr lang="en-US" altLang="en-US" sz="500" dirty="0">
                <a:solidFill>
                  <a:srgbClr val="000000"/>
                </a:solidFill>
                <a:latin typeface="Courier New" panose="02070309020205020404" pitchFamily="49" charset="0"/>
                <a:cs typeface="Courier New" panose="02070309020205020404" pitchFamily="49" charset="0"/>
              </a:rPr>
              <a:t>Mapper[Object, Text, 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i="1" dirty="0">
                <a:solidFill>
                  <a:srgbClr val="660E7A"/>
                </a:solidFill>
                <a:latin typeface="Courier New" panose="02070309020205020404" pitchFamily="49" charset="0"/>
                <a:cs typeface="Courier New" panose="02070309020205020404" pitchFamily="49" charset="0"/>
              </a:rPr>
              <a:t>one </a:t>
            </a: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1</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i="1" dirty="0">
                <a:solidFill>
                  <a:srgbClr val="660E7A"/>
                </a:solidFill>
                <a:latin typeface="Courier New" panose="02070309020205020404" pitchFamily="49" charset="0"/>
                <a:cs typeface="Courier New" panose="02070309020205020404" pitchFamily="49" charset="0"/>
              </a:rPr>
              <a:t>word </a:t>
            </a: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a:solidFill>
                  <a:srgbClr val="000000"/>
                </a:solidFill>
                <a:latin typeface="Courier New" panose="02070309020205020404" pitchFamily="49" charset="0"/>
                <a:cs typeface="Courier New" panose="02070309020205020404" pitchFamily="49" charset="0"/>
              </a:rPr>
              <a:t>Text()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override def </a:t>
            </a:r>
            <a:r>
              <a:rPr lang="en-US" altLang="en-US" sz="500" dirty="0">
                <a:solidFill>
                  <a:srgbClr val="000000"/>
                </a:solidFill>
                <a:latin typeface="Courier New" panose="02070309020205020404" pitchFamily="49" charset="0"/>
                <a:cs typeface="Courier New" panose="02070309020205020404" pitchFamily="49" charset="0"/>
              </a:rPr>
              <a:t>map(key: Object, value: Text,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context: Mapper[Object, Text, 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]#Context): Unit =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a:solidFill>
                  <a:srgbClr val="000000"/>
                </a:solidFill>
                <a:latin typeface="Courier New" panose="02070309020205020404" pitchFamily="49" charset="0"/>
                <a:cs typeface="Courier New" panose="02070309020205020404" pitchFamily="49" charset="0"/>
              </a:rPr>
              <a:t>tokenizer =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err="1">
                <a:solidFill>
                  <a:srgbClr val="000000"/>
                </a:solidFill>
                <a:latin typeface="Courier New" panose="02070309020205020404" pitchFamily="49" charset="0"/>
                <a:cs typeface="Courier New" panose="02070309020205020404" pitchFamily="49" charset="0"/>
              </a:rPr>
              <a:t>StringTokenizer</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value.toString</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while </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tokenizer.hasMoreTokens</a:t>
            </a: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i="1" dirty="0" err="1">
                <a:solidFill>
                  <a:srgbClr val="660E7A"/>
                </a:solidFill>
                <a:latin typeface="Courier New" panose="02070309020205020404" pitchFamily="49" charset="0"/>
                <a:cs typeface="Courier New" panose="02070309020205020404" pitchFamily="49" charset="0"/>
              </a:rPr>
              <a:t>word</a:t>
            </a:r>
            <a:r>
              <a:rPr lang="en-US" altLang="en-US" sz="500" dirty="0" err="1">
                <a:solidFill>
                  <a:srgbClr val="000000"/>
                </a:solidFill>
                <a:latin typeface="Courier New" panose="02070309020205020404" pitchFamily="49" charset="0"/>
                <a:cs typeface="Courier New" panose="02070309020205020404" pitchFamily="49" charset="0"/>
              </a:rPr>
              <a:t>.set</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tokenizer.nextToken</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context.write</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a:solidFill>
                  <a:srgbClr val="660E7A"/>
                </a:solidFill>
                <a:latin typeface="Courier New" panose="02070309020205020404" pitchFamily="49" charset="0"/>
                <a:cs typeface="Courier New" panose="02070309020205020404" pitchFamily="49" charset="0"/>
              </a:rPr>
              <a:t>word</a:t>
            </a: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i="1" dirty="0">
                <a:solidFill>
                  <a:srgbClr val="660E7A"/>
                </a:solidFill>
                <a:latin typeface="Courier New" panose="02070309020205020404" pitchFamily="49" charset="0"/>
                <a:cs typeface="Courier New" panose="02070309020205020404" pitchFamily="49" charset="0"/>
              </a:rPr>
              <a:t>one</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class </a:t>
            </a:r>
            <a:r>
              <a:rPr lang="en-US" altLang="en-US" sz="500" dirty="0">
                <a:solidFill>
                  <a:srgbClr val="000000"/>
                </a:solidFill>
                <a:latin typeface="Courier New" panose="02070309020205020404" pitchFamily="49" charset="0"/>
                <a:cs typeface="Courier New" panose="02070309020205020404" pitchFamily="49" charset="0"/>
              </a:rPr>
              <a:t>Reduce </a:t>
            </a:r>
            <a:r>
              <a:rPr lang="en-US" altLang="en-US" sz="500" b="1" dirty="0">
                <a:solidFill>
                  <a:srgbClr val="000080"/>
                </a:solidFill>
                <a:latin typeface="Courier New" panose="02070309020205020404" pitchFamily="49" charset="0"/>
                <a:cs typeface="Courier New" panose="02070309020205020404" pitchFamily="49" charset="0"/>
              </a:rPr>
              <a:t>extends </a:t>
            </a:r>
            <a:r>
              <a:rPr lang="en-US" altLang="en-US" sz="500" dirty="0">
                <a:solidFill>
                  <a:srgbClr val="000000"/>
                </a:solidFill>
                <a:latin typeface="Courier New" panose="02070309020205020404" pitchFamily="49" charset="0"/>
                <a:cs typeface="Courier New" panose="02070309020205020404" pitchFamily="49" charset="0"/>
              </a:rPr>
              <a:t>Reducer[Text,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 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override def </a:t>
            </a:r>
            <a:r>
              <a:rPr lang="en-US" altLang="en-US" sz="500" dirty="0">
                <a:solidFill>
                  <a:srgbClr val="000000"/>
                </a:solidFill>
                <a:latin typeface="Courier New" panose="02070309020205020404" pitchFamily="49" charset="0"/>
                <a:cs typeface="Courier New" panose="02070309020205020404" pitchFamily="49" charset="0"/>
              </a:rPr>
              <a:t>reduce(key: Text, values: </a:t>
            </a:r>
            <a:r>
              <a:rPr lang="en-US" altLang="en-US" sz="500" dirty="0" err="1">
                <a:solidFill>
                  <a:srgbClr val="000000"/>
                </a:solidFill>
                <a:latin typeface="Courier New" panose="02070309020205020404" pitchFamily="49" charset="0"/>
                <a:cs typeface="Courier New" panose="02070309020205020404" pitchFamily="49" charset="0"/>
              </a:rPr>
              <a:t>Iterable</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context: Reducer[Text,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 Text,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]#Context): Unit =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err="1">
                <a:solidFill>
                  <a:srgbClr val="000080"/>
                </a:solidFill>
                <a:latin typeface="Courier New" panose="02070309020205020404" pitchFamily="49" charset="0"/>
                <a:cs typeface="Courier New" panose="02070309020205020404" pitchFamily="49" charset="0"/>
              </a:rPr>
              <a:t>var</a:t>
            </a:r>
            <a:r>
              <a:rPr lang="en-US" altLang="en-US" sz="500" b="1" dirty="0">
                <a:solidFill>
                  <a:srgbClr val="000080"/>
                </a:solidFill>
                <a:latin typeface="Courier New" panose="02070309020205020404" pitchFamily="49" charset="0"/>
                <a:cs typeface="Courier New" panose="02070309020205020404" pitchFamily="49" charset="0"/>
              </a:rPr>
              <a:t> </a:t>
            </a:r>
            <a:r>
              <a:rPr lang="en-US" altLang="en-US" sz="500" dirty="0">
                <a:solidFill>
                  <a:srgbClr val="000000"/>
                </a:solidFill>
                <a:latin typeface="Courier New" panose="02070309020205020404" pitchFamily="49" charset="0"/>
                <a:cs typeface="Courier New" panose="02070309020205020404" pitchFamily="49" charset="0"/>
              </a:rPr>
              <a:t>sum = </a:t>
            </a:r>
            <a:r>
              <a:rPr lang="en-US" altLang="en-US" sz="500" dirty="0" err="1">
                <a:solidFill>
                  <a:srgbClr val="000000"/>
                </a:solidFill>
                <a:latin typeface="Courier New" panose="02070309020205020404" pitchFamily="49" charset="0"/>
                <a:cs typeface="Courier New" panose="02070309020205020404" pitchFamily="49" charset="0"/>
              </a:rPr>
              <a:t>values.asScala.foldLeft</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0</a:t>
            </a:r>
            <a:r>
              <a:rPr lang="en-US" altLang="en-US" sz="500" dirty="0">
                <a:solidFill>
                  <a:srgbClr val="000000"/>
                </a:solidFill>
                <a:latin typeface="Courier New" panose="02070309020205020404" pitchFamily="49" charset="0"/>
                <a:cs typeface="Courier New" panose="02070309020205020404" pitchFamily="49" charset="0"/>
              </a:rPr>
              <a:t>)(_ + _.get)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context.write</a:t>
            </a:r>
            <a:r>
              <a:rPr lang="en-US" altLang="en-US" sz="500" dirty="0">
                <a:solidFill>
                  <a:srgbClr val="000000"/>
                </a:solidFill>
                <a:latin typeface="Courier New" panose="02070309020205020404" pitchFamily="49" charset="0"/>
                <a:cs typeface="Courier New" panose="02070309020205020404" pitchFamily="49" charset="0"/>
              </a:rPr>
              <a:t>(key,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(sum))</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def </a:t>
            </a:r>
            <a:r>
              <a:rPr lang="en-US" altLang="en-US" sz="500" dirty="0">
                <a:solidFill>
                  <a:srgbClr val="000000"/>
                </a:solidFill>
                <a:latin typeface="Courier New" panose="02070309020205020404" pitchFamily="49" charset="0"/>
                <a:cs typeface="Courier New" panose="02070309020205020404" pitchFamily="49" charset="0"/>
              </a:rPr>
              <a:t>main(</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 Array[</a:t>
            </a:r>
            <a:r>
              <a:rPr lang="en-US" altLang="en-US" sz="500" dirty="0">
                <a:solidFill>
                  <a:srgbClr val="20999D"/>
                </a:solidFill>
                <a:latin typeface="Courier New" panose="02070309020205020404" pitchFamily="49" charset="0"/>
                <a:cs typeface="Courier New" panose="02070309020205020404" pitchFamily="49" charset="0"/>
              </a:rPr>
              <a:t>String</a:t>
            </a:r>
            <a:r>
              <a:rPr lang="en-US" altLang="en-US" sz="500" dirty="0">
                <a:solidFill>
                  <a:srgbClr val="000000"/>
                </a:solidFill>
                <a:latin typeface="Courier New" panose="02070309020205020404" pitchFamily="49" charset="0"/>
                <a:cs typeface="Courier New" panose="02070309020205020404" pitchFamily="49" charset="0"/>
              </a:rPr>
              <a:t>]): Unit =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a:solidFill>
                  <a:srgbClr val="000000"/>
                </a:solidFill>
                <a:latin typeface="Courier New" panose="02070309020205020404" pitchFamily="49" charset="0"/>
                <a:cs typeface="Courier New" panose="02070309020205020404" pitchFamily="49" charset="0"/>
              </a:rPr>
              <a:t>conf =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a:solidFill>
                  <a:srgbClr val="000000"/>
                </a:solidFill>
                <a:latin typeface="Courier New" panose="02070309020205020404" pitchFamily="49" charset="0"/>
                <a:cs typeface="Courier New" panose="02070309020205020404" pitchFamily="49" charset="0"/>
              </a:rPr>
              <a:t>Configuration</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b="1" dirty="0">
                <a:solidFill>
                  <a:srgbClr val="000080"/>
                </a:solidFill>
                <a:latin typeface="Courier New" panose="02070309020205020404" pitchFamily="49" charset="0"/>
                <a:cs typeface="Courier New" panose="02070309020205020404" pitchFamily="49" charset="0"/>
              </a:rPr>
              <a:t>val </a:t>
            </a:r>
            <a:r>
              <a:rPr lang="en-US" altLang="en-US" sz="500" dirty="0">
                <a:solidFill>
                  <a:srgbClr val="000000"/>
                </a:solidFill>
                <a:latin typeface="Courier New" panose="02070309020205020404" pitchFamily="49" charset="0"/>
                <a:cs typeface="Courier New" panose="02070309020205020404" pitchFamily="49" charset="0"/>
              </a:rPr>
              <a:t>job = </a:t>
            </a:r>
            <a:r>
              <a:rPr lang="en-US" altLang="en-US" sz="500" dirty="0" err="1">
                <a:solidFill>
                  <a:srgbClr val="000000"/>
                </a:solidFill>
                <a:latin typeface="Courier New" panose="02070309020205020404" pitchFamily="49" charset="0"/>
                <a:cs typeface="Courier New" panose="02070309020205020404" pitchFamily="49" charset="0"/>
              </a:rPr>
              <a:t>Job.</a:t>
            </a:r>
            <a:r>
              <a:rPr lang="en-US" altLang="en-US" sz="500" i="1" dirty="0" err="1">
                <a:solidFill>
                  <a:srgbClr val="000000"/>
                </a:solidFill>
                <a:latin typeface="Courier New" panose="02070309020205020404" pitchFamily="49" charset="0"/>
                <a:cs typeface="Courier New" panose="02070309020205020404" pitchFamily="49" charset="0"/>
              </a:rPr>
              <a:t>getInstance</a:t>
            </a:r>
            <a:r>
              <a:rPr lang="en-US" altLang="en-US" sz="500" dirty="0">
                <a:solidFill>
                  <a:srgbClr val="000000"/>
                </a:solidFill>
                <a:latin typeface="Courier New" panose="02070309020205020404" pitchFamily="49" charset="0"/>
                <a:cs typeface="Courier New" panose="02070309020205020404" pitchFamily="49" charset="0"/>
              </a:rPr>
              <a:t>(conf, </a:t>
            </a:r>
            <a:r>
              <a:rPr lang="en-US" altLang="en-US" sz="500" b="1" dirty="0">
                <a:solidFill>
                  <a:srgbClr val="008000"/>
                </a:solidFill>
                <a:latin typeface="Courier New" panose="02070309020205020404" pitchFamily="49" charset="0"/>
                <a:cs typeface="Courier New" panose="02070309020205020404" pitchFamily="49" charset="0"/>
              </a:rPr>
              <a:t>"word count"</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job.setJarByClass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b="1" dirty="0" err="1">
                <a:solidFill>
                  <a:srgbClr val="000080"/>
                </a:solidFill>
                <a:latin typeface="Courier New" panose="02070309020205020404" pitchFamily="49" charset="0"/>
                <a:cs typeface="Courier New" panose="02070309020205020404" pitchFamily="49" charset="0"/>
              </a:rPr>
              <a:t>this</a:t>
            </a:r>
            <a:r>
              <a:rPr lang="en-US" altLang="en-US" sz="500" dirty="0" err="1">
                <a:solidFill>
                  <a:srgbClr val="000000"/>
                </a:solidFill>
                <a:latin typeface="Courier New" panose="02070309020205020404" pitchFamily="49" charset="0"/>
                <a:cs typeface="Courier New" panose="02070309020205020404" pitchFamily="49" charset="0"/>
              </a:rPr>
              <a:t>.getClass</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job.setMapperClass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[Map])</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job.setCombinerClass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[Reduce])</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job.setReducerClass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[Reduce])</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job.setOutputKeyClass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[Text])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job.setOutputKeyClass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[Text])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job.setOutputValueClass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i="1" dirty="0" err="1">
                <a:solidFill>
                  <a:srgbClr val="000000"/>
                </a:solidFill>
                <a:latin typeface="Courier New" panose="02070309020205020404" pitchFamily="49" charset="0"/>
                <a:cs typeface="Courier New" panose="02070309020205020404" pitchFamily="49" charset="0"/>
              </a:rPr>
              <a:t>classOf</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IntWritable</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FileInputFormat.</a:t>
            </a:r>
            <a:r>
              <a:rPr lang="en-US" altLang="en-US" sz="500" i="1" dirty="0" err="1">
                <a:solidFill>
                  <a:srgbClr val="000000"/>
                </a:solidFill>
                <a:latin typeface="Courier New" panose="02070309020205020404" pitchFamily="49" charset="0"/>
                <a:cs typeface="Courier New" panose="02070309020205020404" pitchFamily="49" charset="0"/>
              </a:rPr>
              <a:t>addInputPath</a:t>
            </a:r>
            <a:r>
              <a:rPr lang="en-US" altLang="en-US" sz="500" dirty="0">
                <a:solidFill>
                  <a:srgbClr val="000000"/>
                </a:solidFill>
                <a:latin typeface="Courier New" panose="02070309020205020404" pitchFamily="49" charset="0"/>
                <a:cs typeface="Courier New" panose="02070309020205020404" pitchFamily="49" charset="0"/>
              </a:rPr>
              <a:t>(job,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a:solidFill>
                  <a:srgbClr val="000000"/>
                </a:solidFill>
                <a:latin typeface="Courier New" panose="02070309020205020404" pitchFamily="49" charset="0"/>
                <a:cs typeface="Courier New" panose="02070309020205020404" pitchFamily="49" charset="0"/>
              </a:rPr>
              <a:t>Path(</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0</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FileOutputFormat.</a:t>
            </a:r>
            <a:r>
              <a:rPr lang="en-US" altLang="en-US" sz="500" i="1" dirty="0" err="1">
                <a:solidFill>
                  <a:srgbClr val="000000"/>
                </a:solidFill>
                <a:latin typeface="Courier New" panose="02070309020205020404" pitchFamily="49" charset="0"/>
                <a:cs typeface="Courier New" panose="02070309020205020404" pitchFamily="49" charset="0"/>
              </a:rPr>
              <a:t>setOutputPath</a:t>
            </a:r>
            <a:r>
              <a:rPr lang="en-US" altLang="en-US" sz="500" dirty="0">
                <a:solidFill>
                  <a:srgbClr val="000000"/>
                </a:solidFill>
                <a:latin typeface="Courier New" panose="02070309020205020404" pitchFamily="49" charset="0"/>
                <a:cs typeface="Courier New" panose="02070309020205020404" pitchFamily="49" charset="0"/>
              </a:rPr>
              <a:t>(job, </a:t>
            </a:r>
            <a:r>
              <a:rPr lang="en-US" altLang="en-US" sz="500" b="1" dirty="0">
                <a:solidFill>
                  <a:srgbClr val="000080"/>
                </a:solidFill>
                <a:latin typeface="Courier New" panose="02070309020205020404" pitchFamily="49" charset="0"/>
                <a:cs typeface="Courier New" panose="02070309020205020404" pitchFamily="49" charset="0"/>
              </a:rPr>
              <a:t>new </a:t>
            </a:r>
            <a:r>
              <a:rPr lang="en-US" altLang="en-US" sz="500" dirty="0">
                <a:solidFill>
                  <a:srgbClr val="000000"/>
                </a:solidFill>
                <a:latin typeface="Courier New" panose="02070309020205020404" pitchFamily="49" charset="0"/>
                <a:cs typeface="Courier New" panose="02070309020205020404" pitchFamily="49" charset="0"/>
              </a:rPr>
              <a:t>Path(</a:t>
            </a:r>
            <a:r>
              <a:rPr lang="en-US" altLang="en-US" sz="500" dirty="0" err="1">
                <a:solidFill>
                  <a:srgbClr val="000000"/>
                </a:solidFill>
                <a:latin typeface="Courier New" panose="02070309020205020404" pitchFamily="49" charset="0"/>
                <a:cs typeface="Courier New" panose="02070309020205020404" pitchFamily="49" charset="0"/>
              </a:rPr>
              <a:t>args</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a:solidFill>
                  <a:srgbClr val="0000FF"/>
                </a:solidFill>
                <a:latin typeface="Courier New" panose="02070309020205020404" pitchFamily="49" charset="0"/>
                <a:cs typeface="Courier New" panose="02070309020205020404" pitchFamily="49" charset="0"/>
              </a:rPr>
              <a:t>1</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err="1">
                <a:solidFill>
                  <a:srgbClr val="000000"/>
                </a:solidFill>
                <a:latin typeface="Courier New" panose="02070309020205020404" pitchFamily="49" charset="0"/>
                <a:cs typeface="Courier New" panose="02070309020205020404" pitchFamily="49" charset="0"/>
              </a:rPr>
              <a:t>System.</a:t>
            </a:r>
            <a:r>
              <a:rPr lang="en-US" altLang="en-US" sz="500" i="1" dirty="0" err="1">
                <a:solidFill>
                  <a:srgbClr val="000000"/>
                </a:solidFill>
                <a:latin typeface="Courier New" panose="02070309020205020404" pitchFamily="49" charset="0"/>
                <a:cs typeface="Courier New" panose="02070309020205020404" pitchFamily="49" charset="0"/>
              </a:rPr>
              <a:t>exit</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b="1" dirty="0">
                <a:solidFill>
                  <a:srgbClr val="000080"/>
                </a:solidFill>
                <a:latin typeface="Courier New" panose="02070309020205020404" pitchFamily="49" charset="0"/>
                <a:cs typeface="Courier New" panose="02070309020205020404" pitchFamily="49" charset="0"/>
              </a:rPr>
              <a:t>if </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dirty="0" err="1">
                <a:solidFill>
                  <a:srgbClr val="000000"/>
                </a:solidFill>
                <a:latin typeface="Courier New" panose="02070309020205020404" pitchFamily="49" charset="0"/>
                <a:cs typeface="Courier New" panose="02070309020205020404" pitchFamily="49" charset="0"/>
              </a:rPr>
              <a:t>job.waitForCompletion</a:t>
            </a:r>
            <a:r>
              <a:rPr lang="en-US" altLang="en-US" sz="500" dirty="0">
                <a:solidFill>
                  <a:srgbClr val="000000"/>
                </a:solidFill>
                <a:latin typeface="Courier New" panose="02070309020205020404" pitchFamily="49" charset="0"/>
                <a:cs typeface="Courier New" panose="02070309020205020404" pitchFamily="49" charset="0"/>
              </a:rPr>
              <a:t>(</a:t>
            </a:r>
            <a:r>
              <a:rPr lang="en-US" altLang="en-US" sz="500" b="1" dirty="0">
                <a:solidFill>
                  <a:srgbClr val="000080"/>
                </a:solidFill>
                <a:latin typeface="Courier New" panose="02070309020205020404" pitchFamily="49" charset="0"/>
                <a:cs typeface="Courier New" panose="02070309020205020404" pitchFamily="49" charset="0"/>
              </a:rPr>
              <a:t>true</a:t>
            </a:r>
            <a:r>
              <a:rPr lang="en-US" altLang="en-US" sz="500" dirty="0">
                <a:solidFill>
                  <a:srgbClr val="000000"/>
                </a:solidFill>
                <a:latin typeface="Courier New" panose="02070309020205020404" pitchFamily="49" charset="0"/>
                <a:cs typeface="Courier New" panose="02070309020205020404" pitchFamily="49" charset="0"/>
              </a:rPr>
              <a:t>)) </a:t>
            </a:r>
            <a:r>
              <a:rPr lang="en-US" altLang="en-US" sz="500" dirty="0">
                <a:solidFill>
                  <a:srgbClr val="0000FF"/>
                </a:solidFill>
                <a:latin typeface="Courier New" panose="02070309020205020404" pitchFamily="49" charset="0"/>
                <a:cs typeface="Courier New" panose="02070309020205020404" pitchFamily="49" charset="0"/>
              </a:rPr>
              <a:t>0 </a:t>
            </a:r>
            <a:r>
              <a:rPr lang="en-US" altLang="en-US" sz="500" b="1" dirty="0">
                <a:solidFill>
                  <a:srgbClr val="000080"/>
                </a:solidFill>
                <a:latin typeface="Courier New" panose="02070309020205020404" pitchFamily="49" charset="0"/>
                <a:cs typeface="Courier New" panose="02070309020205020404" pitchFamily="49" charset="0"/>
              </a:rPr>
              <a:t>else </a:t>
            </a:r>
            <a:r>
              <a:rPr lang="en-US" altLang="en-US" sz="500" dirty="0">
                <a:solidFill>
                  <a:srgbClr val="0000FF"/>
                </a:solidFill>
                <a:latin typeface="Courier New" panose="02070309020205020404" pitchFamily="49" charset="0"/>
                <a:cs typeface="Courier New" panose="02070309020205020404" pitchFamily="49" charset="0"/>
              </a:rPr>
              <a:t>1</a:t>
            </a:r>
            <a:r>
              <a:rPr lang="en-US" altLang="en-US" sz="500" dirty="0">
                <a:solidFill>
                  <a:srgbClr val="000000"/>
                </a:solidFill>
                <a:latin typeface="Courier New" panose="02070309020205020404" pitchFamily="49" charset="0"/>
                <a:cs typeface="Courier New" panose="02070309020205020404" pitchFamily="49" charset="0"/>
              </a:rPr>
              <a:t>)</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  }</a:t>
            </a:r>
            <a:br>
              <a:rPr lang="en-US" altLang="en-US" sz="500" dirty="0">
                <a:solidFill>
                  <a:srgbClr val="000000"/>
                </a:solidFill>
                <a:latin typeface="Courier New" panose="02070309020205020404" pitchFamily="49" charset="0"/>
                <a:cs typeface="Courier New" panose="02070309020205020404" pitchFamily="49" charset="0"/>
              </a:rPr>
            </a:br>
            <a:r>
              <a:rPr lang="en-US" altLang="en-US" sz="500" dirty="0">
                <a:solidFill>
                  <a:srgbClr val="000000"/>
                </a:solidFill>
                <a:latin typeface="Courier New" panose="02070309020205020404" pitchFamily="49" charset="0"/>
                <a:cs typeface="Courier New" panose="02070309020205020404" pitchFamily="49" charset="0"/>
              </a:rPr>
              <a:t>}</a:t>
            </a:r>
            <a:endParaRPr lang="en-US" altLang="en-US" sz="1100" dirty="0">
              <a:latin typeface="Arial" panose="020B0604020202020204" pitchFamily="34" charset="0"/>
            </a:endParaRPr>
          </a:p>
        </p:txBody>
      </p:sp>
    </p:spTree>
    <p:extLst>
      <p:ext uri="{BB962C8B-B14F-4D97-AF65-F5344CB8AC3E}">
        <p14:creationId xmlns:p14="http://schemas.microsoft.com/office/powerpoint/2010/main" val="45426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s">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EPAM September 2017">
      <a:dk1>
        <a:srgbClr val="222222"/>
      </a:dk1>
      <a:lt1>
        <a:srgbClr val="FFFFFF"/>
      </a:lt1>
      <a:dk2>
        <a:srgbClr val="464547"/>
      </a:dk2>
      <a:lt2>
        <a:srgbClr val="CCCCCC"/>
      </a:lt2>
      <a:accent1>
        <a:srgbClr val="76CDD8"/>
      </a:accent1>
      <a:accent2>
        <a:srgbClr val="008ACF"/>
      </a:accent2>
      <a:accent3>
        <a:srgbClr val="CEDB56"/>
      </a:accent3>
      <a:accent4>
        <a:srgbClr val="D35D47"/>
      </a:accent4>
      <a:accent5>
        <a:srgbClr val="39C2D7"/>
      </a:accent5>
      <a:accent6>
        <a:srgbClr val="222222"/>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7F832791259119419BA4AB9B96F81989" ma:contentTypeVersion="0" ma:contentTypeDescription="Create a new document." ma:contentTypeScope="" ma:versionID="5cf30d63098972acdd117c99be2a8850">
  <xsd:schema xmlns:xsd="http://www.w3.org/2001/XMLSchema" xmlns:xs="http://www.w3.org/2001/XMLSchema" xmlns:p="http://schemas.microsoft.com/office/2006/metadata/properties" xmlns:ns2="b51e7609-5b06-40a7-a4be-e5c8ed5bc5fe" targetNamespace="http://schemas.microsoft.com/office/2006/metadata/properties" ma:root="true" ma:fieldsID="eb266d2881013fd97b5940b9a098f10f" ns2:_="">
    <xsd:import namespace="b51e7609-5b06-40a7-a4be-e5c8ed5bc5fe"/>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1e7609-5b06-40a7-a4be-e5c8ed5bc5f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b51e7609-5b06-40a7-a4be-e5c8ed5bc5fe">C34HNKV52RCN-109989081-4</_dlc_DocId>
    <_dlc_DocIdUrl xmlns="b51e7609-5b06-40a7-a4be-e5c8ed5bc5fe">
      <Url>https://cdp.epam.com/eLearning/Content/_layouts/15/DocIdRedir.aspx?ID=C34HNKV52RCN-109989081-4</Url>
      <Description>C34HNKV52RCN-109989081-4</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F7CE8F-4768-4893-9C8C-D6E94F7F5597}">
  <ds:schemaRefs>
    <ds:schemaRef ds:uri="http://schemas.microsoft.com/sharepoint/events"/>
  </ds:schemaRefs>
</ds:datastoreItem>
</file>

<file path=customXml/itemProps2.xml><?xml version="1.0" encoding="utf-8"?>
<ds:datastoreItem xmlns:ds="http://schemas.openxmlformats.org/officeDocument/2006/customXml" ds:itemID="{14010D8F-3930-4CBF-A217-E9A03D8755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1e7609-5b06-40a7-a4be-e5c8ed5bc5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0C16DE-614D-408D-8089-834BA22FCD4B}">
  <ds:schemaRefs>
    <ds:schemaRef ds:uri="http://schemas.microsoft.com/office/2006/documentManagement/types"/>
    <ds:schemaRef ds:uri="http://schemas.openxmlformats.org/package/2006/metadata/core-properties"/>
    <ds:schemaRef ds:uri="http://www.w3.org/XML/1998/namespace"/>
    <ds:schemaRef ds:uri="b51e7609-5b06-40a7-a4be-e5c8ed5bc5fe"/>
    <ds:schemaRef ds:uri="http://purl.org/dc/elements/1.1/"/>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CBF96F8A-0989-4DAA-A562-B285636962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Covers</Template>
  <TotalTime>9540</TotalTime>
  <Words>10403</Words>
  <Application>Microsoft Office PowerPoint</Application>
  <PresentationFormat>On-screen Show (16:9)</PresentationFormat>
  <Paragraphs>1084</Paragraphs>
  <Slides>81</Slides>
  <Notes>75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81</vt:i4>
      </vt:variant>
    </vt:vector>
  </HeadingPairs>
  <TitlesOfParts>
    <vt:vector size="89" baseType="lpstr">
      <vt:lpstr>Arial</vt:lpstr>
      <vt:lpstr>Calibri</vt:lpstr>
      <vt:lpstr>Calibri Light</vt:lpstr>
      <vt:lpstr>Courier New</vt:lpstr>
      <vt:lpstr>Oswald DemiBold</vt:lpstr>
      <vt:lpstr>Covers</vt:lpstr>
      <vt:lpstr>General</vt:lpstr>
      <vt:lpstr>Breakers</vt:lpstr>
      <vt:lpstr>SPARK CORE</vt:lpstr>
      <vt:lpstr>Current module objectives</vt:lpstr>
      <vt:lpstr>Introduction</vt:lpstr>
      <vt:lpstr>What is Spark?</vt:lpstr>
      <vt:lpstr>Spark History</vt:lpstr>
      <vt:lpstr>Spark vs Hadoop</vt:lpstr>
      <vt:lpstr>Spark vs Hadoop MapReduce…</vt:lpstr>
      <vt:lpstr>…Spark vs Hadoop MapReduce</vt:lpstr>
      <vt:lpstr>Code compare</vt:lpstr>
      <vt:lpstr>Summary</vt:lpstr>
      <vt:lpstr>SPARK ARCHITECTURE AND COMPONENTS</vt:lpstr>
      <vt:lpstr>Spark components</vt:lpstr>
      <vt:lpstr>Spark components</vt:lpstr>
      <vt:lpstr>Spark applications</vt:lpstr>
      <vt:lpstr>Spark applications</vt:lpstr>
      <vt:lpstr>Spark Driver</vt:lpstr>
      <vt:lpstr>Spark context</vt:lpstr>
      <vt:lpstr>Spark session</vt:lpstr>
      <vt:lpstr>Spark executor</vt:lpstr>
      <vt:lpstr>Spark architecture</vt:lpstr>
      <vt:lpstr>Job terms</vt:lpstr>
      <vt:lpstr>Directed Acyclic Graph</vt:lpstr>
      <vt:lpstr>Job Scheduling Process</vt:lpstr>
      <vt:lpstr>Summary</vt:lpstr>
      <vt:lpstr>Spark Installation</vt:lpstr>
      <vt:lpstr>Prerequisites</vt:lpstr>
      <vt:lpstr>JDK</vt:lpstr>
      <vt:lpstr>Winutils</vt:lpstr>
      <vt:lpstr>IDE</vt:lpstr>
      <vt:lpstr>IDE Configuration</vt:lpstr>
      <vt:lpstr>Installing IDE plugins</vt:lpstr>
      <vt:lpstr>Scala &amp; SBT plugins</vt:lpstr>
      <vt:lpstr>Create new project</vt:lpstr>
      <vt:lpstr>Project layout</vt:lpstr>
      <vt:lpstr>Libraries configuration</vt:lpstr>
      <vt:lpstr>Spark 2.2.1</vt:lpstr>
      <vt:lpstr>Libraries we need</vt:lpstr>
      <vt:lpstr>Hello World a Spark Way</vt:lpstr>
      <vt:lpstr>Setup validation</vt:lpstr>
      <vt:lpstr>Spark REPL</vt:lpstr>
      <vt:lpstr>Spark Distribution</vt:lpstr>
      <vt:lpstr>Spark distribution installation</vt:lpstr>
      <vt:lpstr>Testing Spark CLI</vt:lpstr>
      <vt:lpstr>Spark UI</vt:lpstr>
      <vt:lpstr>Summary</vt:lpstr>
      <vt:lpstr>RDD and its operations</vt:lpstr>
      <vt:lpstr>What is RDD?</vt:lpstr>
      <vt:lpstr>Partitioning</vt:lpstr>
      <vt:lpstr>RDD Features</vt:lpstr>
      <vt:lpstr>Operations on RDD</vt:lpstr>
      <vt:lpstr>Transformation types</vt:lpstr>
      <vt:lpstr>Narrow Transformations</vt:lpstr>
      <vt:lpstr>Basic Transformations</vt:lpstr>
      <vt:lpstr>Data Mapping</vt:lpstr>
      <vt:lpstr>Zipping</vt:lpstr>
      <vt:lpstr>Wide Transformations</vt:lpstr>
      <vt:lpstr>Intersection, Distinct</vt:lpstr>
      <vt:lpstr>Managing Partitions</vt:lpstr>
      <vt:lpstr>Increasing Partitions</vt:lpstr>
      <vt:lpstr>Actions</vt:lpstr>
      <vt:lpstr>Basic Actions</vt:lpstr>
      <vt:lpstr>Collecting Rows to the Driver</vt:lpstr>
      <vt:lpstr>Data Aggregation</vt:lpstr>
      <vt:lpstr>ForEach, Data Saving</vt:lpstr>
      <vt:lpstr>Example</vt:lpstr>
      <vt:lpstr>Input RDD</vt:lpstr>
      <vt:lpstr>Transformations</vt:lpstr>
      <vt:lpstr>Action</vt:lpstr>
      <vt:lpstr>Result RDD / Value</vt:lpstr>
      <vt:lpstr>Lazy Evaluation</vt:lpstr>
      <vt:lpstr>PairRDD</vt:lpstr>
      <vt:lpstr>Basic Transformations</vt:lpstr>
      <vt:lpstr>Transformations based on Keys</vt:lpstr>
      <vt:lpstr>Two PairRDD Transformations</vt:lpstr>
      <vt:lpstr>Actions on PairRDD</vt:lpstr>
      <vt:lpstr>Shuffle</vt:lpstr>
      <vt:lpstr>Shared Variables</vt:lpstr>
      <vt:lpstr>Accumulators</vt:lpstr>
      <vt:lpstr>Broadcast</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Ekaterina Bondar</cp:lastModifiedBy>
  <cp:revision>233</cp:revision>
  <dcterms:created xsi:type="dcterms:W3CDTF">2018-01-26T19:23:30Z</dcterms:created>
  <dcterms:modified xsi:type="dcterms:W3CDTF">2018-07-11T09:53:10Z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0x0101007F832791259119419BA4AB9B96F81989</vt:lpwstr>
  </property>
  <property fmtid="{D5CDD505-2E9C-101B-9397-08002B2CF9AE}" pid="3" name="_dlc_DocIdItemGuid">
    <vt:lpwstr>a3b4fcfb-5b4f-4a5e-977a-64e2af4274cb</vt:lpwstr>
  </property>
</Properties>
</file>